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644" r:id="rId2"/>
    <p:sldId id="510" r:id="rId3"/>
    <p:sldId id="515" r:id="rId4"/>
    <p:sldId id="648" r:id="rId5"/>
    <p:sldId id="280" r:id="rId6"/>
    <p:sldId id="651" r:id="rId7"/>
    <p:sldId id="652" r:id="rId8"/>
    <p:sldId id="659" r:id="rId9"/>
    <p:sldId id="653" r:id="rId10"/>
    <p:sldId id="656" r:id="rId11"/>
    <p:sldId id="654" r:id="rId12"/>
    <p:sldId id="649" r:id="rId13"/>
    <p:sldId id="650" r:id="rId14"/>
    <p:sldId id="657" r:id="rId1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F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2" autoAdjust="0"/>
    <p:restoredTop sz="91575" autoAdjust="0"/>
  </p:normalViewPr>
  <p:slideViewPr>
    <p:cSldViewPr>
      <p:cViewPr varScale="1">
        <p:scale>
          <a:sx n="111" d="100"/>
          <a:sy n="111" d="100"/>
        </p:scale>
        <p:origin x="2168" y="2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3170238" cy="479425"/>
          </a:xfrm>
          <a:prstGeom prst="rect">
            <a:avLst/>
          </a:prstGeom>
        </p:spPr>
        <p:txBody>
          <a:bodyPr vert="horz" lIns="91416" tIns="45708" rIns="91416" bIns="45708" rtlCol="0"/>
          <a:lstStyle>
            <a:lvl1pPr algn="l">
              <a:defRPr sz="1200"/>
            </a:lvl1pPr>
          </a:lstStyle>
          <a:p>
            <a:endParaRPr lang="en-US"/>
          </a:p>
        </p:txBody>
      </p:sp>
      <p:sp>
        <p:nvSpPr>
          <p:cNvPr id="3" name="Date Placeholder 2"/>
          <p:cNvSpPr>
            <a:spLocks noGrp="1"/>
          </p:cNvSpPr>
          <p:nvPr>
            <p:ph type="dt" sz="quarter" idx="1"/>
          </p:nvPr>
        </p:nvSpPr>
        <p:spPr>
          <a:xfrm>
            <a:off x="4143375" y="4"/>
            <a:ext cx="3170238" cy="479425"/>
          </a:xfrm>
          <a:prstGeom prst="rect">
            <a:avLst/>
          </a:prstGeom>
        </p:spPr>
        <p:txBody>
          <a:bodyPr vert="horz" lIns="91416" tIns="45708" rIns="91416" bIns="45708" rtlCol="0"/>
          <a:lstStyle>
            <a:lvl1pPr algn="r">
              <a:defRPr sz="1200"/>
            </a:lvl1pPr>
          </a:lstStyle>
          <a:p>
            <a:fld id="{5372AA25-D81B-4B87-828B-351EAE84D0B0}" type="datetimeFigureOut">
              <a:rPr lang="en-US" smtClean="0"/>
              <a:t>10/4/26</a:t>
            </a:fld>
            <a:endParaRPr lang="en-US"/>
          </a:p>
        </p:txBody>
      </p:sp>
      <p:sp>
        <p:nvSpPr>
          <p:cNvPr id="4" name="Footer Placeholder 3"/>
          <p:cNvSpPr>
            <a:spLocks noGrp="1"/>
          </p:cNvSpPr>
          <p:nvPr>
            <p:ph type="ftr" sz="quarter" idx="2"/>
          </p:nvPr>
        </p:nvSpPr>
        <p:spPr>
          <a:xfrm>
            <a:off x="0" y="9120191"/>
            <a:ext cx="3170238" cy="479425"/>
          </a:xfrm>
          <a:prstGeom prst="rect">
            <a:avLst/>
          </a:prstGeom>
        </p:spPr>
        <p:txBody>
          <a:bodyPr vert="horz" lIns="91416" tIns="45708" rIns="91416" bIns="45708"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91"/>
            <a:ext cx="3170238" cy="479425"/>
          </a:xfrm>
          <a:prstGeom prst="rect">
            <a:avLst/>
          </a:prstGeom>
        </p:spPr>
        <p:txBody>
          <a:bodyPr vert="horz" lIns="91416" tIns="45708" rIns="91416" bIns="45708" rtlCol="0" anchor="b"/>
          <a:lstStyle>
            <a:lvl1pPr algn="r">
              <a:defRPr sz="1200"/>
            </a:lvl1pPr>
          </a:lstStyle>
          <a:p>
            <a:fld id="{63D386AA-7795-492B-A1CA-F98453C59467}" type="slidenum">
              <a:rPr lang="en-US" smtClean="0"/>
              <a:t>‹#›</a:t>
            </a:fld>
            <a:endParaRPr lang="en-US"/>
          </a:p>
        </p:txBody>
      </p:sp>
    </p:spTree>
    <p:extLst>
      <p:ext uri="{BB962C8B-B14F-4D97-AF65-F5344CB8AC3E}">
        <p14:creationId xmlns:p14="http://schemas.microsoft.com/office/powerpoint/2010/main" val="2462382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36" tIns="48318" rIns="96636" bIns="48318"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36" tIns="48318" rIns="96636" bIns="48318" rtlCol="0"/>
          <a:lstStyle>
            <a:lvl1pPr algn="r">
              <a:defRPr sz="1300"/>
            </a:lvl1pPr>
          </a:lstStyle>
          <a:p>
            <a:fld id="{ECBA5770-CE03-4DE0-8656-AEEFE9A415AE}" type="datetimeFigureOut">
              <a:rPr lang="en-US" smtClean="0"/>
              <a:t>10/4/26</a:t>
            </a:fld>
            <a:endParaRPr lang="en-US"/>
          </a:p>
        </p:txBody>
      </p:sp>
      <p:sp>
        <p:nvSpPr>
          <p:cNvPr id="4" name="Slide Image Placeholder 3"/>
          <p:cNvSpPr>
            <a:spLocks noGrp="1" noRot="1" noChangeAspect="1"/>
          </p:cNvSpPr>
          <p:nvPr>
            <p:ph type="sldImg" idx="2"/>
          </p:nvPr>
        </p:nvSpPr>
        <p:spPr>
          <a:xfrm>
            <a:off x="1257300" y="720725"/>
            <a:ext cx="4802188" cy="3600450"/>
          </a:xfrm>
          <a:prstGeom prst="rect">
            <a:avLst/>
          </a:prstGeom>
          <a:noFill/>
          <a:ln w="12700">
            <a:solidFill>
              <a:prstClr val="black"/>
            </a:solidFill>
          </a:ln>
        </p:spPr>
        <p:txBody>
          <a:bodyPr vert="horz" lIns="96636" tIns="48318" rIns="96636" bIns="48318"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36" tIns="48318" rIns="96636" bIns="483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36" tIns="48318" rIns="96636" bIns="48318"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36" tIns="48318" rIns="96636" bIns="48318" rtlCol="0" anchor="b"/>
          <a:lstStyle>
            <a:lvl1pPr algn="r">
              <a:defRPr sz="1300"/>
            </a:lvl1pPr>
          </a:lstStyle>
          <a:p>
            <a:fld id="{962FCFBE-ADB4-456E-9BD5-F192F3A568F0}" type="slidenum">
              <a:rPr lang="en-US" smtClean="0"/>
              <a:t>‹#›</a:t>
            </a:fld>
            <a:endParaRPr lang="en-US"/>
          </a:p>
        </p:txBody>
      </p:sp>
    </p:spTree>
    <p:extLst>
      <p:ext uri="{BB962C8B-B14F-4D97-AF65-F5344CB8AC3E}">
        <p14:creationId xmlns:p14="http://schemas.microsoft.com/office/powerpoint/2010/main" val="3673397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Demos:</a:t>
            </a:r>
          </a:p>
          <a:p>
            <a:pPr marL="228600" indent="-228600">
              <a:buAutoNum type="arabicParenR"/>
            </a:pPr>
            <a:r>
              <a:rPr lang="en-US" dirty="0"/>
              <a:t>Electron discharge tube – use magnet to deflect</a:t>
            </a:r>
          </a:p>
          <a:p>
            <a:pPr marL="228600" indent="-228600">
              <a:buAutoNum type="arabicParenR"/>
            </a:pPr>
            <a:r>
              <a:rPr lang="en-US" dirty="0"/>
              <a:t>Force on wire – use experiment with rolling bar in magnetic field</a:t>
            </a:r>
          </a:p>
          <a:p>
            <a:endParaRPr lang="en-US" dirty="0"/>
          </a:p>
        </p:txBody>
      </p:sp>
      <p:sp>
        <p:nvSpPr>
          <p:cNvPr id="4" name="Slide Number Placeholder 3"/>
          <p:cNvSpPr>
            <a:spLocks noGrp="1"/>
          </p:cNvSpPr>
          <p:nvPr>
            <p:ph type="sldNum" sz="quarter" idx="10"/>
          </p:nvPr>
        </p:nvSpPr>
        <p:spPr/>
        <p:txBody>
          <a:bodyPr/>
          <a:lstStyle/>
          <a:p>
            <a:fld id="{962FCFBE-ADB4-456E-9BD5-F192F3A568F0}" type="slidenum">
              <a:rPr lang="en-US" smtClean="0"/>
              <a:t>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004838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2FCFBE-ADB4-456E-9BD5-F192F3A568F0}" type="slidenum">
              <a:rPr lang="en-US" smtClean="0"/>
              <a:t>2</a:t>
            </a:fld>
            <a:endParaRPr lang="en-US"/>
          </a:p>
        </p:txBody>
      </p:sp>
    </p:spTree>
    <p:extLst>
      <p:ext uri="{BB962C8B-B14F-4D97-AF65-F5344CB8AC3E}">
        <p14:creationId xmlns:p14="http://schemas.microsoft.com/office/powerpoint/2010/main" val="1677218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6B-02</a:t>
            </a:r>
          </a:p>
        </p:txBody>
      </p:sp>
      <p:sp>
        <p:nvSpPr>
          <p:cNvPr id="4" name="Slide Number Placeholder 3"/>
          <p:cNvSpPr>
            <a:spLocks noGrp="1"/>
          </p:cNvSpPr>
          <p:nvPr>
            <p:ph type="sldNum" sz="quarter" idx="5"/>
          </p:nvPr>
        </p:nvSpPr>
        <p:spPr/>
        <p:txBody>
          <a:bodyPr/>
          <a:lstStyle/>
          <a:p>
            <a:fld id="{962FCFBE-ADB4-456E-9BD5-F192F3A568F0}" type="slidenum">
              <a:rPr lang="en-US" smtClean="0"/>
              <a:t>3</a:t>
            </a:fld>
            <a:endParaRPr lang="en-US"/>
          </a:p>
        </p:txBody>
      </p:sp>
    </p:spTree>
    <p:extLst>
      <p:ext uri="{BB962C8B-B14F-4D97-AF65-F5344CB8AC3E}">
        <p14:creationId xmlns:p14="http://schemas.microsoft.com/office/powerpoint/2010/main" val="2693530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6B-02</a:t>
            </a:r>
          </a:p>
        </p:txBody>
      </p:sp>
      <p:sp>
        <p:nvSpPr>
          <p:cNvPr id="4" name="Slide Number Placeholder 3"/>
          <p:cNvSpPr>
            <a:spLocks noGrp="1"/>
          </p:cNvSpPr>
          <p:nvPr>
            <p:ph type="sldNum" sz="quarter" idx="5"/>
          </p:nvPr>
        </p:nvSpPr>
        <p:spPr/>
        <p:txBody>
          <a:bodyPr/>
          <a:lstStyle/>
          <a:p>
            <a:fld id="{962FCFBE-ADB4-456E-9BD5-F192F3A568F0}" type="slidenum">
              <a:rPr lang="en-US" smtClean="0"/>
              <a:t>4</a:t>
            </a:fld>
            <a:endParaRPr lang="en-US"/>
          </a:p>
        </p:txBody>
      </p:sp>
    </p:spTree>
    <p:extLst>
      <p:ext uri="{BB962C8B-B14F-4D97-AF65-F5344CB8AC3E}">
        <p14:creationId xmlns:p14="http://schemas.microsoft.com/office/powerpoint/2010/main" val="3016327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2FCFBE-ADB4-456E-9BD5-F192F3A568F0}" type="slidenum">
              <a:rPr lang="en-US" smtClean="0"/>
              <a:t>6</a:t>
            </a:fld>
            <a:endParaRPr lang="en-US"/>
          </a:p>
        </p:txBody>
      </p:sp>
    </p:spTree>
    <p:extLst>
      <p:ext uri="{BB962C8B-B14F-4D97-AF65-F5344CB8AC3E}">
        <p14:creationId xmlns:p14="http://schemas.microsoft.com/office/powerpoint/2010/main" val="126318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2FCFBE-ADB4-456E-9BD5-F192F3A568F0}" type="slidenum">
              <a:rPr lang="en-US" smtClean="0"/>
              <a:t>7</a:t>
            </a:fld>
            <a:endParaRPr lang="en-US"/>
          </a:p>
        </p:txBody>
      </p:sp>
    </p:spTree>
    <p:extLst>
      <p:ext uri="{BB962C8B-B14F-4D97-AF65-F5344CB8AC3E}">
        <p14:creationId xmlns:p14="http://schemas.microsoft.com/office/powerpoint/2010/main" val="3849928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2FCFBE-ADB4-456E-9BD5-F192F3A568F0}" type="slidenum">
              <a:rPr lang="en-US" smtClean="0"/>
              <a:t>8</a:t>
            </a:fld>
            <a:endParaRPr lang="en-US"/>
          </a:p>
        </p:txBody>
      </p:sp>
    </p:spTree>
    <p:extLst>
      <p:ext uri="{BB962C8B-B14F-4D97-AF65-F5344CB8AC3E}">
        <p14:creationId xmlns:p14="http://schemas.microsoft.com/office/powerpoint/2010/main" val="955158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2FCFBE-ADB4-456E-9BD5-F192F3A568F0}" type="slidenum">
              <a:rPr lang="en-US" smtClean="0"/>
              <a:t>9</a:t>
            </a:fld>
            <a:endParaRPr lang="en-US"/>
          </a:p>
        </p:txBody>
      </p:sp>
    </p:spTree>
    <p:extLst>
      <p:ext uri="{BB962C8B-B14F-4D97-AF65-F5344CB8AC3E}">
        <p14:creationId xmlns:p14="http://schemas.microsoft.com/office/powerpoint/2010/main" val="737381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2FCFBE-ADB4-456E-9BD5-F192F3A568F0}" type="slidenum">
              <a:rPr lang="en-US" smtClean="0"/>
              <a:t>10</a:t>
            </a:fld>
            <a:endParaRPr lang="en-US"/>
          </a:p>
        </p:txBody>
      </p:sp>
    </p:spTree>
    <p:extLst>
      <p:ext uri="{BB962C8B-B14F-4D97-AF65-F5344CB8AC3E}">
        <p14:creationId xmlns:p14="http://schemas.microsoft.com/office/powerpoint/2010/main" val="1696366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73D3F"/>
                </a:solidFill>
                <a:effectLst/>
                <a:latin typeface="proxima-nova"/>
              </a:rPr>
              <a:t>When a charged particle moves along a magnetic field line into a region where the field becomes stronger, the particle experiences a force that reduces the component of velocity parallel to the field. This force slows the motion along the field line and here reverses it, forming a “magnetic mirror.”</a:t>
            </a:r>
            <a:endParaRPr lang="en-US" dirty="0"/>
          </a:p>
        </p:txBody>
      </p:sp>
      <p:sp>
        <p:nvSpPr>
          <p:cNvPr id="4" name="Slide Number Placeholder 3"/>
          <p:cNvSpPr>
            <a:spLocks noGrp="1"/>
          </p:cNvSpPr>
          <p:nvPr>
            <p:ph type="sldNum" sz="quarter" idx="5"/>
          </p:nvPr>
        </p:nvSpPr>
        <p:spPr/>
        <p:txBody>
          <a:bodyPr/>
          <a:lstStyle/>
          <a:p>
            <a:fld id="{962FCFBE-ADB4-456E-9BD5-F192F3A568F0}" type="slidenum">
              <a:rPr lang="en-US" smtClean="0"/>
              <a:t>11</a:t>
            </a:fld>
            <a:endParaRPr lang="en-US"/>
          </a:p>
        </p:txBody>
      </p:sp>
    </p:spTree>
    <p:extLst>
      <p:ext uri="{BB962C8B-B14F-4D97-AF65-F5344CB8AC3E}">
        <p14:creationId xmlns:p14="http://schemas.microsoft.com/office/powerpoint/2010/main" val="1070789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2FCFBE-ADB4-456E-9BD5-F192F3A568F0}" type="slidenum">
              <a:rPr lang="en-US" smtClean="0"/>
              <a:t>12</a:t>
            </a:fld>
            <a:endParaRPr lang="en-US"/>
          </a:p>
        </p:txBody>
      </p:sp>
    </p:spTree>
    <p:extLst>
      <p:ext uri="{BB962C8B-B14F-4D97-AF65-F5344CB8AC3E}">
        <p14:creationId xmlns:p14="http://schemas.microsoft.com/office/powerpoint/2010/main" val="524434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2FCFBE-ADB4-456E-9BD5-F192F3A568F0}" type="slidenum">
              <a:rPr lang="en-US" smtClean="0"/>
              <a:t>13</a:t>
            </a:fld>
            <a:endParaRPr lang="en-US"/>
          </a:p>
        </p:txBody>
      </p:sp>
    </p:spTree>
    <p:extLst>
      <p:ext uri="{BB962C8B-B14F-4D97-AF65-F5344CB8AC3E}">
        <p14:creationId xmlns:p14="http://schemas.microsoft.com/office/powerpoint/2010/main" val="4212915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6B-10</a:t>
            </a:r>
          </a:p>
          <a:p>
            <a:endParaRPr lang="en-US" dirty="0"/>
          </a:p>
        </p:txBody>
      </p:sp>
      <p:sp>
        <p:nvSpPr>
          <p:cNvPr id="4" name="Slide Number Placeholder 3"/>
          <p:cNvSpPr>
            <a:spLocks noGrp="1"/>
          </p:cNvSpPr>
          <p:nvPr>
            <p:ph type="sldNum" sz="quarter" idx="5"/>
          </p:nvPr>
        </p:nvSpPr>
        <p:spPr/>
        <p:txBody>
          <a:bodyPr/>
          <a:lstStyle/>
          <a:p>
            <a:fld id="{962FCFBE-ADB4-456E-9BD5-F192F3A568F0}" type="slidenum">
              <a:rPr lang="en-US" smtClean="0"/>
              <a:t>14</a:t>
            </a:fld>
            <a:endParaRPr lang="en-US"/>
          </a:p>
        </p:txBody>
      </p:sp>
    </p:spTree>
    <p:extLst>
      <p:ext uri="{BB962C8B-B14F-4D97-AF65-F5344CB8AC3E}">
        <p14:creationId xmlns:p14="http://schemas.microsoft.com/office/powerpoint/2010/main" val="2148149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A054FF-BF89-654D-B300-85BC4BBAC93F}"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2370002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E9C444-2920-5E4F-AEA4-A668255C1045}"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3420102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2390D0-5721-2B44-9011-CC449277C562}"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3292748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4BF724-F54D-6249-B903-0D24B128FAB7}" type="datetime1">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1648593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6F7D57-30D4-5748-9799-90B77BF58786}" type="datetime1">
              <a:rPr lang="en-US" smtClean="0"/>
              <a:t>10/4/26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3683950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E70211-E551-8D45-8C54-075DF69EA66F}" type="datetime1">
              <a:rPr lang="en-US" smtClean="0"/>
              <a:t>10/4/26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261325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4337B5-38B7-D345-A635-6D8BF88B8590}" type="datetime1">
              <a:rPr lang="en-US" smtClean="0"/>
              <a:t>10/4/26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286197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9B779D-94FD-8C4D-8B18-98C81D563F90}" type="datetime1">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173329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F3029A-17D6-3D4F-97E5-87669715FD64}" type="datetime1">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1912755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6B3C6B-9684-1D4E-9E0E-6E1933BC4A4A}"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3412915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920B75-0928-354B-BDF6-2C8EA1F2AFEE}"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2019831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_Doub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415142"/>
            <a:ext cx="8229600" cy="4800600"/>
          </a:xfrm>
        </p:spPr>
        <p:txBody>
          <a:bodyPr/>
          <a:lstStyle>
            <a:lvl1pPr>
              <a:buClr>
                <a:srgbClr val="007FA3"/>
              </a:buClr>
              <a:buSzPct val="100000"/>
              <a:defRPr lang="en-US" dirty="0"/>
            </a:lvl1pPr>
            <a:lvl2pPr>
              <a:buClr>
                <a:srgbClr val="007FA3"/>
              </a:buClr>
              <a:defRPr lang="en-US" dirty="0"/>
            </a:lvl2pPr>
            <a:lvl3pPr>
              <a:buClr>
                <a:srgbClr val="007FA3"/>
              </a:buClr>
              <a:defRPr lang="en-US" dirty="0"/>
            </a:lvl3pPr>
            <a:lvl4pPr>
              <a:buClr>
                <a:srgbClr val="007FA3"/>
              </a:buClr>
              <a:defRPr lang="en-US" dirty="0"/>
            </a:lvl4pPr>
            <a:lvl5pPr>
              <a:buClr>
                <a:srgbClr val="007FA3"/>
              </a:buClr>
              <a:defRPr lang="en-US" dirty="0"/>
            </a:lvl5pPr>
            <a:lvl6pPr>
              <a:buClr>
                <a:srgbClr val="007FA3"/>
              </a:buClr>
              <a:defRPr lang="en-US" dirty="0"/>
            </a:lvl6pPr>
            <a:lvl7pPr>
              <a:buClr>
                <a:srgbClr val="007FA3"/>
              </a:buClr>
              <a:defRPr lang="en-US" dirty="0"/>
            </a:lvl7pPr>
            <a:lvl8pPr>
              <a:buClr>
                <a:srgbClr val="007FA3"/>
              </a:buClr>
              <a:defRPr lang="en-US" dirty="0"/>
            </a:lvl8pPr>
            <a:lvl9pPr>
              <a:buClr>
                <a:srgbClr val="007FA3"/>
              </a:buClr>
              <a:defRPr lang="en-US" dirty="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5D730407-5E08-EC43-92C4-00480D78143C}" type="datetime1">
              <a:rPr lang="en-US" smtClean="0"/>
              <a:t>10/4/26</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288427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8B71C9-12F0-AC48-AA10-99A1664ADAE3}" type="datetime1">
              <a:rPr lang="en-US" smtClean="0"/>
              <a:t>10/4/26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A4485-E86D-437E-B4E8-8C05D7EEEFF7}" type="slidenum">
              <a:rPr lang="en-US" smtClean="0"/>
              <a:t>‹#›</a:t>
            </a:fld>
            <a:endParaRPr lang="en-US"/>
          </a:p>
        </p:txBody>
      </p:sp>
    </p:spTree>
    <p:extLst>
      <p:ext uri="{BB962C8B-B14F-4D97-AF65-F5344CB8AC3E}">
        <p14:creationId xmlns:p14="http://schemas.microsoft.com/office/powerpoint/2010/main" val="237769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gif"/><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4.wmf"/><Relationship Id="rId11" Type="http://schemas.openxmlformats.org/officeDocument/2006/relationships/image" Target="../media/image8.jpg"/><Relationship Id="rId5" Type="http://schemas.openxmlformats.org/officeDocument/2006/relationships/oleObject" Target="../embeddings/oleObject1.bin"/><Relationship Id="rId10" Type="http://schemas.openxmlformats.org/officeDocument/2006/relationships/image" Target="../media/image7.wmf"/><Relationship Id="rId4" Type="http://schemas.openxmlformats.org/officeDocument/2006/relationships/image" Target="../media/image3.png"/><Relationship Id="rId9" Type="http://schemas.openxmlformats.org/officeDocument/2006/relationships/oleObject" Target="../embeddings/oleObject2.bin"/><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oleObject" Target="../embeddings/oleObject7.bin"/><Relationship Id="rId3" Type="http://schemas.openxmlformats.org/officeDocument/2006/relationships/image" Target="../media/image13.png"/><Relationship Id="rId7" Type="http://schemas.openxmlformats.org/officeDocument/2006/relationships/image" Target="../media/image15.wmf"/><Relationship Id="rId12" Type="http://schemas.openxmlformats.org/officeDocument/2006/relationships/image" Target="../media/image18.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oleObject" Target="../embeddings/oleObject4.bin"/><Relationship Id="rId11" Type="http://schemas.openxmlformats.org/officeDocument/2006/relationships/oleObject" Target="../embeddings/oleObject6.bin"/><Relationship Id="rId5" Type="http://schemas.openxmlformats.org/officeDocument/2006/relationships/image" Target="../media/image14.wmf"/><Relationship Id="rId10" Type="http://schemas.openxmlformats.org/officeDocument/2006/relationships/image" Target="../media/image17.wmf"/><Relationship Id="rId4" Type="http://schemas.openxmlformats.org/officeDocument/2006/relationships/oleObject" Target="../embeddings/oleObject3.bin"/><Relationship Id="rId9" Type="http://schemas.openxmlformats.org/officeDocument/2006/relationships/oleObject" Target="../embeddings/oleObject5.bin"/><Relationship Id="rId14" Type="http://schemas.openxmlformats.org/officeDocument/2006/relationships/image" Target="../media/image19.wmf"/></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wmf"/><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oleObject" Target="../embeddings/oleObject9.bin"/><Relationship Id="rId5" Type="http://schemas.openxmlformats.org/officeDocument/2006/relationships/image" Target="../media/image21.wmf"/><Relationship Id="rId4"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0.bin"/><Relationship Id="rId7" Type="http://schemas.openxmlformats.org/officeDocument/2006/relationships/oleObject" Target="../embeddings/oleObject11.bin"/><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7.wmf"/><Relationship Id="rId5" Type="http://schemas.openxmlformats.org/officeDocument/2006/relationships/image" Target="../media/image16.png"/><Relationship Id="rId10" Type="http://schemas.openxmlformats.org/officeDocument/2006/relationships/oleObject" Target="../embeddings/oleObject12.bin"/><Relationship Id="rId4" Type="http://schemas.openxmlformats.org/officeDocument/2006/relationships/image" Target="../media/image23.wmf"/><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oleObject" Target="../embeddings/oleObject15.bin"/><Relationship Id="rId3" Type="http://schemas.openxmlformats.org/officeDocument/2006/relationships/image" Target="../media/image28.png"/><Relationship Id="rId7" Type="http://schemas.openxmlformats.org/officeDocument/2006/relationships/oleObject" Target="../embeddings/oleObject11.bin"/><Relationship Id="rId12" Type="http://schemas.openxmlformats.org/officeDocument/2006/relationships/image" Target="../media/image30.w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oleObject" Target="../embeddings/oleObject14.bin"/><Relationship Id="rId5" Type="http://schemas.openxmlformats.org/officeDocument/2006/relationships/image" Target="../media/image23.wmf"/><Relationship Id="rId15" Type="http://schemas.openxmlformats.org/officeDocument/2006/relationships/image" Target="../media/image26.png"/><Relationship Id="rId10" Type="http://schemas.openxmlformats.org/officeDocument/2006/relationships/image" Target="../media/image29.wmf"/><Relationship Id="rId4" Type="http://schemas.openxmlformats.org/officeDocument/2006/relationships/oleObject" Target="../embeddings/oleObject3.bin"/><Relationship Id="rId9" Type="http://schemas.openxmlformats.org/officeDocument/2006/relationships/oleObject" Target="../embeddings/oleObject13.bin"/><Relationship Id="rId14" Type="http://schemas.openxmlformats.org/officeDocument/2006/relationships/image" Target="../media/image31.wmf"/></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oleObject" Target="../embeddings/oleObject15.bin"/><Relationship Id="rId7"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wmf"/><Relationship Id="rId5" Type="http://schemas.openxmlformats.org/officeDocument/2006/relationships/oleObject" Target="../embeddings/oleObject16.bin"/><Relationship Id="rId4" Type="http://schemas.openxmlformats.org/officeDocument/2006/relationships/image" Target="../media/image31.wmf"/><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6.gif"/><Relationship Id="rId7" Type="http://schemas.openxmlformats.org/officeDocument/2006/relationships/image" Target="../media/image39.w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oleObject" Target="../embeddings/oleObject17.bin"/><Relationship Id="rId5" Type="http://schemas.openxmlformats.org/officeDocument/2006/relationships/image" Target="../media/image38.jpeg"/><Relationship Id="rId4" Type="http://schemas.openxmlformats.org/officeDocument/2006/relationships/image" Target="../media/image37.jpe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31.w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oleObject" Target="../embeddings/oleObject15.bin"/><Relationship Id="rId5" Type="http://schemas.openxmlformats.org/officeDocument/2006/relationships/image" Target="../media/image42.jpeg"/><Relationship Id="rId4" Type="http://schemas.openxmlformats.org/officeDocument/2006/relationships/image" Target="../media/image41.jpeg"/></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6.gif"/><Relationship Id="rId5" Type="http://schemas.openxmlformats.org/officeDocument/2006/relationships/image" Target="../media/image45.gif"/><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50.wmf"/><Relationship Id="rId18" Type="http://schemas.openxmlformats.org/officeDocument/2006/relationships/oleObject" Target="../embeddings/oleObject24.bin"/><Relationship Id="rId3" Type="http://schemas.openxmlformats.org/officeDocument/2006/relationships/image" Target="../media/image13.png"/><Relationship Id="rId7" Type="http://schemas.openxmlformats.org/officeDocument/2006/relationships/image" Target="../media/image47.wmf"/><Relationship Id="rId12" Type="http://schemas.openxmlformats.org/officeDocument/2006/relationships/oleObject" Target="../embeddings/oleObject21.bin"/><Relationship Id="rId17" Type="http://schemas.openxmlformats.org/officeDocument/2006/relationships/image" Target="../media/image52.wmf"/><Relationship Id="rId2" Type="http://schemas.openxmlformats.org/officeDocument/2006/relationships/notesSlide" Target="../notesSlides/notesSlide11.xml"/><Relationship Id="rId16" Type="http://schemas.openxmlformats.org/officeDocument/2006/relationships/oleObject" Target="../embeddings/oleObject23.bin"/><Relationship Id="rId1" Type="http://schemas.openxmlformats.org/officeDocument/2006/relationships/slideLayout" Target="../slideLayouts/slideLayout12.xml"/><Relationship Id="rId6" Type="http://schemas.openxmlformats.org/officeDocument/2006/relationships/oleObject" Target="../embeddings/oleObject18.bin"/><Relationship Id="rId11" Type="http://schemas.openxmlformats.org/officeDocument/2006/relationships/image" Target="../media/image49.wmf"/><Relationship Id="rId5" Type="http://schemas.openxmlformats.org/officeDocument/2006/relationships/image" Target="../media/image14.wmf"/><Relationship Id="rId15" Type="http://schemas.openxmlformats.org/officeDocument/2006/relationships/image" Target="../media/image51.wmf"/><Relationship Id="rId10" Type="http://schemas.openxmlformats.org/officeDocument/2006/relationships/oleObject" Target="../embeddings/oleObject20.bin"/><Relationship Id="rId19" Type="http://schemas.openxmlformats.org/officeDocument/2006/relationships/image" Target="../media/image53.wmf"/><Relationship Id="rId4" Type="http://schemas.openxmlformats.org/officeDocument/2006/relationships/oleObject" Target="../embeddings/oleObject3.bin"/><Relationship Id="rId9" Type="http://schemas.openxmlformats.org/officeDocument/2006/relationships/image" Target="../media/image48.wmf"/><Relationship Id="rId14" Type="http://schemas.openxmlformats.org/officeDocument/2006/relationships/oleObject" Target="../embeddings/oleObject22.bin"/></Relationships>
</file>

<file path=ppt/slides/_rels/slide1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3.png"/><Relationship Id="rId7" Type="http://schemas.openxmlformats.org/officeDocument/2006/relationships/image" Target="../media/image53.wmf"/><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oleObject" Target="../embeddings/oleObject24.bin"/><Relationship Id="rId5" Type="http://schemas.openxmlformats.org/officeDocument/2006/relationships/image" Target="../media/image52.wmf"/><Relationship Id="rId4" Type="http://schemas.openxmlformats.org/officeDocument/2006/relationships/oleObject" Target="../embeddings/oleObject23.bin"/><Relationship Id="rId9" Type="http://schemas.openxmlformats.org/officeDocument/2006/relationships/image" Target="../media/image55.png"/></Relationships>
</file>

<file path=ppt/slides/_rels/slide14.xml.rels><?xml version="1.0" encoding="UTF-8" standalone="yes"?>
<Relationships xmlns="http://schemas.openxmlformats.org/package/2006/relationships"><Relationship Id="rId3" Type="http://schemas.openxmlformats.org/officeDocument/2006/relationships/image" Target="../media/image55.jpg"/><Relationship Id="rId7"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6779" y="1066800"/>
            <a:ext cx="8550442" cy="4343400"/>
          </a:xfrm>
        </p:spPr>
        <p:txBody>
          <a:bodyPr anchor="t" anchorCtr="0">
            <a:normAutofit fontScale="90000"/>
          </a:bodyPr>
          <a:lstStyle/>
          <a:p>
            <a:pPr algn="l"/>
            <a:r>
              <a:rPr lang="en-US" sz="4000" b="1" dirty="0"/>
              <a:t>Physics 221: </a:t>
            </a:r>
            <a:br>
              <a:rPr lang="en-US" sz="4000" b="1" dirty="0"/>
            </a:br>
            <a:r>
              <a:rPr lang="en-US" sz="4000" b="1" dirty="0"/>
              <a:t>General Physics II</a:t>
            </a:r>
            <a:br>
              <a:rPr lang="en-US" sz="7200" b="1" dirty="0"/>
            </a:br>
            <a:r>
              <a:rPr lang="en-US" sz="3600" i="1" dirty="0"/>
              <a:t>Electricity, Magnetism, Optics and Modern Physics</a:t>
            </a:r>
            <a:br>
              <a:rPr lang="en-US" i="1" dirty="0"/>
            </a:br>
            <a:br>
              <a:rPr lang="en-US" i="1" dirty="0"/>
            </a:br>
            <a:r>
              <a:rPr lang="en-US" sz="3600" dirty="0"/>
              <a:t>Lecture 11: M</a:t>
            </a:r>
            <a:r>
              <a:rPr lang="en-US" sz="3100" i="1" dirty="0"/>
              <a:t>agnetic interactions</a:t>
            </a:r>
            <a:br>
              <a:rPr lang="en-US" sz="3100" i="1" dirty="0"/>
            </a:br>
            <a:r>
              <a:rPr lang="en-US" sz="3100" i="1" dirty="0"/>
              <a:t>	Force on a moving charge</a:t>
            </a:r>
            <a:br>
              <a:rPr lang="en-US" sz="3100" i="1" dirty="0"/>
            </a:br>
            <a:r>
              <a:rPr lang="en-US" sz="3100" i="1" dirty="0"/>
              <a:t>	Examples: cyclotron, mass-spectrometer, auroras</a:t>
            </a:r>
            <a:br>
              <a:rPr lang="en-US" sz="3100" i="1" dirty="0"/>
            </a:br>
            <a:r>
              <a:rPr lang="en-US" sz="3100" i="1" dirty="0"/>
              <a:t>	Force on a current carrying wire</a:t>
            </a:r>
            <a:br>
              <a:rPr lang="en-US" sz="3100" i="1" dirty="0"/>
            </a:br>
            <a:r>
              <a:rPr lang="en-US" sz="3100" i="1" dirty="0"/>
              <a:t>	Diamagnetic, paramagnetic, ferromagnetic</a:t>
            </a:r>
            <a:endParaRPr lang="en-US" sz="3100" i="1" u="sng" dirty="0"/>
          </a:p>
        </p:txBody>
      </p:sp>
      <p:pic>
        <p:nvPicPr>
          <p:cNvPr id="4" name="Picture 4" descr="purdue_phys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521" y="76200"/>
            <a:ext cx="5698958" cy="66661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a:extLst>
              <a:ext uri="{FF2B5EF4-FFF2-40B4-BE49-F238E27FC236}">
                <a16:creationId xmlns:a16="http://schemas.microsoft.com/office/drawing/2014/main" id="{110AE8D1-5C20-4677-AAF6-0548EBAA3BFC}"/>
              </a:ext>
            </a:extLst>
          </p:cNvPr>
          <p:cNvSpPr txBox="1"/>
          <p:nvPr/>
        </p:nvSpPr>
        <p:spPr>
          <a:xfrm>
            <a:off x="5181600" y="6096000"/>
            <a:ext cx="3730637" cy="523220"/>
          </a:xfrm>
          <a:prstGeom prst="rect">
            <a:avLst/>
          </a:prstGeom>
          <a:noFill/>
        </p:spPr>
        <p:txBody>
          <a:bodyPr wrap="none" rtlCol="0">
            <a:spAutoFit/>
          </a:bodyPr>
          <a:lstStyle/>
          <a:p>
            <a:r>
              <a:rPr lang="en-US" sz="2800" dirty="0"/>
              <a:t>Reading: 20.3-20.4, 20.7</a:t>
            </a:r>
          </a:p>
        </p:txBody>
      </p:sp>
      <p:sp>
        <p:nvSpPr>
          <p:cNvPr id="3" name="Slide Number Placeholder 2">
            <a:extLst>
              <a:ext uri="{FF2B5EF4-FFF2-40B4-BE49-F238E27FC236}">
                <a16:creationId xmlns:a16="http://schemas.microsoft.com/office/drawing/2014/main" id="{CF3D71F4-9E15-0902-EC89-58AF740A5EAE}"/>
              </a:ext>
            </a:extLst>
          </p:cNvPr>
          <p:cNvSpPr>
            <a:spLocks noGrp="1"/>
          </p:cNvSpPr>
          <p:nvPr>
            <p:ph type="sldNum" sz="quarter" idx="12"/>
          </p:nvPr>
        </p:nvSpPr>
        <p:spPr/>
        <p:txBody>
          <a:bodyPr/>
          <a:lstStyle/>
          <a:p>
            <a:fld id="{ADFA4485-E86D-437E-B4E8-8C05D7EEEFF7}" type="slidenum">
              <a:rPr lang="en-US" smtClean="0"/>
              <a:t>1</a:t>
            </a:fld>
            <a:endParaRPr lang="en-US"/>
          </a:p>
        </p:txBody>
      </p:sp>
    </p:spTree>
    <p:extLst>
      <p:ext uri="{BB962C8B-B14F-4D97-AF65-F5344CB8AC3E}">
        <p14:creationId xmlns:p14="http://schemas.microsoft.com/office/powerpoint/2010/main" val="2841464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184865" y="1851751"/>
            <a:ext cx="2733787" cy="1752600"/>
          </a:xfrm>
          <a:prstGeom prst="rect">
            <a:avLst/>
          </a:prstGeom>
        </p:spPr>
      </p:pic>
      <p:sp>
        <p:nvSpPr>
          <p:cNvPr id="11" name="Title 1">
            <a:extLst>
              <a:ext uri="{FF2B5EF4-FFF2-40B4-BE49-F238E27FC236}">
                <a16:creationId xmlns:a16="http://schemas.microsoft.com/office/drawing/2014/main" id="{01EA0297-C2B8-485C-9122-702D0E26E0D3}"/>
              </a:ext>
            </a:extLst>
          </p:cNvPr>
          <p:cNvSpPr>
            <a:spLocks noGrp="1"/>
          </p:cNvSpPr>
          <p:nvPr>
            <p:ph type="title"/>
          </p:nvPr>
        </p:nvSpPr>
        <p:spPr>
          <a:xfrm>
            <a:off x="212653" y="62972"/>
            <a:ext cx="2755227" cy="775228"/>
          </a:xfrm>
        </p:spPr>
        <p:txBody>
          <a:bodyPr>
            <a:normAutofit/>
          </a:bodyPr>
          <a:lstStyle/>
          <a:p>
            <a:r>
              <a:rPr lang="en-US" sz="3200" b="1" dirty="0"/>
              <a:t>Magnetic field</a:t>
            </a:r>
          </a:p>
        </p:txBody>
      </p:sp>
      <p:pic>
        <p:nvPicPr>
          <p:cNvPr id="10" name="Picture 9" descr="Screen Shot 2017-02-13 at 11.57.27 AM.png">
            <a:extLst>
              <a:ext uri="{FF2B5EF4-FFF2-40B4-BE49-F238E27FC236}">
                <a16:creationId xmlns:a16="http://schemas.microsoft.com/office/drawing/2014/main" id="{055C879C-CAF8-4B2A-A116-846BE02D4AD8}"/>
              </a:ext>
            </a:extLst>
          </p:cNvPr>
          <p:cNvPicPr>
            <a:picLocks noChangeAspect="1"/>
          </p:cNvPicPr>
          <p:nvPr/>
        </p:nvPicPr>
        <p:blipFill rotWithShape="1">
          <a:blip r:embed="rId4">
            <a:extLst>
              <a:ext uri="{28A0092B-C50C-407E-A947-70E740481C1C}">
                <a14:useLocalDpi xmlns:a14="http://schemas.microsoft.com/office/drawing/2010/main" val="0"/>
              </a:ext>
            </a:extLst>
          </a:blip>
          <a:srcRect l="54864" t="16443" r="26366" b="19880"/>
          <a:stretch/>
        </p:blipFill>
        <p:spPr>
          <a:xfrm>
            <a:off x="6496348" y="4254285"/>
            <a:ext cx="1108562" cy="2283280"/>
          </a:xfrm>
          <a:prstGeom prst="rect">
            <a:avLst/>
          </a:prstGeom>
        </p:spPr>
      </p:pic>
      <p:cxnSp>
        <p:nvCxnSpPr>
          <p:cNvPr id="16" name="Straight Arrow Connector 15">
            <a:extLst>
              <a:ext uri="{FF2B5EF4-FFF2-40B4-BE49-F238E27FC236}">
                <a16:creationId xmlns:a16="http://schemas.microsoft.com/office/drawing/2014/main" id="{DACD71FE-DB7F-4356-87B9-B5175204573C}"/>
              </a:ext>
            </a:extLst>
          </p:cNvPr>
          <p:cNvCxnSpPr>
            <a:cxnSpLocks/>
          </p:cNvCxnSpPr>
          <p:nvPr/>
        </p:nvCxnSpPr>
        <p:spPr>
          <a:xfrm flipH="1" flipV="1">
            <a:off x="2485020" y="1892233"/>
            <a:ext cx="335734" cy="1865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Object 16">
            <a:extLst>
              <a:ext uri="{FF2B5EF4-FFF2-40B4-BE49-F238E27FC236}">
                <a16:creationId xmlns:a16="http://schemas.microsoft.com/office/drawing/2014/main" id="{09ECC4B7-0C96-4C9B-A19B-8037D119489C}"/>
              </a:ext>
            </a:extLst>
          </p:cNvPr>
          <p:cNvGraphicFramePr>
            <a:graphicFrameLocks noChangeAspect="1"/>
          </p:cNvGraphicFramePr>
          <p:nvPr>
            <p:extLst>
              <p:ext uri="{D42A27DB-BD31-4B8C-83A1-F6EECF244321}">
                <p14:modId xmlns:p14="http://schemas.microsoft.com/office/powerpoint/2010/main" val="4280059891"/>
              </p:ext>
            </p:extLst>
          </p:nvPr>
        </p:nvGraphicFramePr>
        <p:xfrm>
          <a:off x="2646200" y="1600200"/>
          <a:ext cx="279400" cy="373063"/>
        </p:xfrm>
        <a:graphic>
          <a:graphicData uri="http://schemas.openxmlformats.org/presentationml/2006/ole">
            <mc:AlternateContent xmlns:mc="http://schemas.openxmlformats.org/markup-compatibility/2006">
              <mc:Choice xmlns:v="urn:schemas-microsoft-com:vml" Requires="v">
                <p:oleObj name="Equation" r:id="rId5" imgW="152280" imgH="203040" progId="Equation.DSMT4">
                  <p:embed/>
                </p:oleObj>
              </mc:Choice>
              <mc:Fallback>
                <p:oleObj name="Equation" r:id="rId5" imgW="152280" imgH="203040" progId="Equation.DSMT4">
                  <p:embed/>
                  <p:pic>
                    <p:nvPicPr>
                      <p:cNvPr id="13" name="Object 12">
                        <a:extLst>
                          <a:ext uri="{FF2B5EF4-FFF2-40B4-BE49-F238E27FC236}">
                            <a16:creationId xmlns:a16="http://schemas.microsoft.com/office/drawing/2014/main" id="{1EC395C9-751A-4AAB-9F9A-1C3B93E01F19}"/>
                          </a:ext>
                        </a:extLst>
                      </p:cNvPr>
                      <p:cNvPicPr/>
                      <p:nvPr/>
                    </p:nvPicPr>
                    <p:blipFill>
                      <a:blip r:embed="rId6"/>
                      <a:stretch>
                        <a:fillRect/>
                      </a:stretch>
                    </p:blipFill>
                    <p:spPr>
                      <a:xfrm>
                        <a:off x="2646200" y="1600200"/>
                        <a:ext cx="279400" cy="373063"/>
                      </a:xfrm>
                      <a:prstGeom prst="rect">
                        <a:avLst/>
                      </a:prstGeom>
                    </p:spPr>
                  </p:pic>
                </p:oleObj>
              </mc:Fallback>
            </mc:AlternateContent>
          </a:graphicData>
        </a:graphic>
      </p:graphicFrame>
      <p:sp>
        <p:nvSpPr>
          <p:cNvPr id="19" name="TextBox 18">
            <a:extLst>
              <a:ext uri="{FF2B5EF4-FFF2-40B4-BE49-F238E27FC236}">
                <a16:creationId xmlns:a16="http://schemas.microsoft.com/office/drawing/2014/main" id="{C67F26C5-39AE-4BBD-9B7D-4F1A86FDCC4E}"/>
              </a:ext>
            </a:extLst>
          </p:cNvPr>
          <p:cNvSpPr txBox="1"/>
          <p:nvPr/>
        </p:nvSpPr>
        <p:spPr>
          <a:xfrm>
            <a:off x="586945" y="1402417"/>
            <a:ext cx="4160110" cy="369332"/>
          </a:xfrm>
          <a:prstGeom prst="rect">
            <a:avLst/>
          </a:prstGeom>
          <a:noFill/>
        </p:spPr>
        <p:txBody>
          <a:bodyPr wrap="square" rtlCol="0">
            <a:spAutoFit/>
          </a:bodyPr>
          <a:lstStyle/>
          <a:p>
            <a:r>
              <a:rPr lang="en-US" u="sng" dirty="0"/>
              <a:t>Permanent magnet</a:t>
            </a:r>
            <a:r>
              <a:rPr lang="en-US" dirty="0"/>
              <a:t>: magnetic dipole</a:t>
            </a:r>
          </a:p>
        </p:txBody>
      </p:sp>
      <p:sp>
        <p:nvSpPr>
          <p:cNvPr id="21" name="TextBox 20">
            <a:extLst>
              <a:ext uri="{FF2B5EF4-FFF2-40B4-BE49-F238E27FC236}">
                <a16:creationId xmlns:a16="http://schemas.microsoft.com/office/drawing/2014/main" id="{466C34F3-9A94-48D0-84FC-39DF17E73071}"/>
              </a:ext>
            </a:extLst>
          </p:cNvPr>
          <p:cNvSpPr txBox="1"/>
          <p:nvPr/>
        </p:nvSpPr>
        <p:spPr>
          <a:xfrm>
            <a:off x="4457074" y="4104855"/>
            <a:ext cx="1675751" cy="369332"/>
          </a:xfrm>
          <a:prstGeom prst="rect">
            <a:avLst/>
          </a:prstGeom>
          <a:noFill/>
        </p:spPr>
        <p:txBody>
          <a:bodyPr wrap="square" rtlCol="0">
            <a:spAutoFit/>
          </a:bodyPr>
          <a:lstStyle/>
          <a:p>
            <a:r>
              <a:rPr lang="en-US" dirty="0"/>
              <a:t>Right hand rule</a:t>
            </a:r>
          </a:p>
        </p:txBody>
      </p:sp>
      <p:grpSp>
        <p:nvGrpSpPr>
          <p:cNvPr id="23" name="Group 22">
            <a:extLst>
              <a:ext uri="{FF2B5EF4-FFF2-40B4-BE49-F238E27FC236}">
                <a16:creationId xmlns:a16="http://schemas.microsoft.com/office/drawing/2014/main" id="{87C736F8-0208-4F91-A30E-89C762FD87F5}"/>
              </a:ext>
            </a:extLst>
          </p:cNvPr>
          <p:cNvGrpSpPr/>
          <p:nvPr/>
        </p:nvGrpSpPr>
        <p:grpSpPr>
          <a:xfrm>
            <a:off x="5744106" y="1418902"/>
            <a:ext cx="2969900" cy="2685953"/>
            <a:chOff x="5943600" y="3029047"/>
            <a:chExt cx="2969900" cy="2685953"/>
          </a:xfrm>
        </p:grpSpPr>
        <p:pic>
          <p:nvPicPr>
            <p:cNvPr id="9" name="Picture 8">
              <a:extLst>
                <a:ext uri="{FF2B5EF4-FFF2-40B4-BE49-F238E27FC236}">
                  <a16:creationId xmlns:a16="http://schemas.microsoft.com/office/drawing/2014/main" id="{CF875BB0-5354-41D8-9860-6EF75BCA43A9}"/>
                </a:ext>
              </a:extLst>
            </p:cNvPr>
            <p:cNvPicPr>
              <a:picLocks noChangeAspect="1"/>
            </p:cNvPicPr>
            <p:nvPr/>
          </p:nvPicPr>
          <p:blipFill>
            <a:blip r:embed="rId7"/>
            <a:stretch>
              <a:fillRect/>
            </a:stretch>
          </p:blipFill>
          <p:spPr>
            <a:xfrm>
              <a:off x="5943600" y="3339528"/>
              <a:ext cx="2362200" cy="2375472"/>
            </a:xfrm>
            <a:prstGeom prst="rect">
              <a:avLst/>
            </a:prstGeom>
          </p:spPr>
        </p:pic>
        <p:pic>
          <p:nvPicPr>
            <p:cNvPr id="3" name="Picture 2">
              <a:extLst>
                <a:ext uri="{FF2B5EF4-FFF2-40B4-BE49-F238E27FC236}">
                  <a16:creationId xmlns:a16="http://schemas.microsoft.com/office/drawing/2014/main" id="{CC897CF5-CBF6-4086-8324-8FCFDC7EF7B9}"/>
                </a:ext>
              </a:extLst>
            </p:cNvPr>
            <p:cNvPicPr>
              <a:picLocks noChangeAspect="1"/>
            </p:cNvPicPr>
            <p:nvPr/>
          </p:nvPicPr>
          <p:blipFill>
            <a:blip r:embed="rId8"/>
            <a:stretch>
              <a:fillRect/>
            </a:stretch>
          </p:blipFill>
          <p:spPr>
            <a:xfrm>
              <a:off x="7277495" y="3371252"/>
              <a:ext cx="552527" cy="781159"/>
            </a:xfrm>
            <a:prstGeom prst="rect">
              <a:avLst/>
            </a:prstGeom>
          </p:spPr>
        </p:pic>
        <p:cxnSp>
          <p:nvCxnSpPr>
            <p:cNvPr id="12" name="Straight Arrow Connector 11">
              <a:extLst>
                <a:ext uri="{FF2B5EF4-FFF2-40B4-BE49-F238E27FC236}">
                  <a16:creationId xmlns:a16="http://schemas.microsoft.com/office/drawing/2014/main" id="{F9011C7A-68CA-443B-BA77-504A64FB8726}"/>
                </a:ext>
              </a:extLst>
            </p:cNvPr>
            <p:cNvCxnSpPr>
              <a:cxnSpLocks/>
            </p:cNvCxnSpPr>
            <p:nvPr/>
          </p:nvCxnSpPr>
          <p:spPr>
            <a:xfrm flipV="1">
              <a:off x="8226171" y="4339547"/>
              <a:ext cx="232029" cy="2861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Object 12">
              <a:extLst>
                <a:ext uri="{FF2B5EF4-FFF2-40B4-BE49-F238E27FC236}">
                  <a16:creationId xmlns:a16="http://schemas.microsoft.com/office/drawing/2014/main" id="{1EC395C9-751A-4AAB-9F9A-1C3B93E01F19}"/>
                </a:ext>
              </a:extLst>
            </p:cNvPr>
            <p:cNvGraphicFramePr>
              <a:graphicFrameLocks noChangeAspect="1"/>
            </p:cNvGraphicFramePr>
            <p:nvPr>
              <p:extLst>
                <p:ext uri="{D42A27DB-BD31-4B8C-83A1-F6EECF244321}">
                  <p14:modId xmlns:p14="http://schemas.microsoft.com/office/powerpoint/2010/main" val="2912320644"/>
                </p:ext>
              </p:extLst>
            </p:nvPr>
          </p:nvGraphicFramePr>
          <p:xfrm>
            <a:off x="8423377" y="4483829"/>
            <a:ext cx="279400" cy="373063"/>
          </p:xfrm>
          <a:graphic>
            <a:graphicData uri="http://schemas.openxmlformats.org/presentationml/2006/ole">
              <mc:AlternateContent xmlns:mc="http://schemas.openxmlformats.org/markup-compatibility/2006">
                <mc:Choice xmlns:v="urn:schemas-microsoft-com:vml" Requires="v">
                  <p:oleObj name="Equation" r:id="rId5" imgW="152280" imgH="203040" progId="Equation.DSMT4">
                    <p:embed/>
                  </p:oleObj>
                </mc:Choice>
                <mc:Fallback>
                  <p:oleObj name="Equation" r:id="rId5" imgW="152280" imgH="203040" progId="Equation.DSMT4">
                    <p:embed/>
                    <p:pic>
                      <p:nvPicPr>
                        <p:cNvPr id="17" name="Object 16">
                          <a:extLst>
                            <a:ext uri="{FF2B5EF4-FFF2-40B4-BE49-F238E27FC236}">
                              <a16:creationId xmlns:a16="http://schemas.microsoft.com/office/drawing/2014/main" id="{4863C81F-6D5A-48EC-A3B0-4AA96A4B29EA}"/>
                            </a:ext>
                          </a:extLst>
                        </p:cNvPr>
                        <p:cNvPicPr/>
                        <p:nvPr/>
                      </p:nvPicPr>
                      <p:blipFill>
                        <a:blip r:embed="rId6"/>
                        <a:stretch>
                          <a:fillRect/>
                        </a:stretch>
                      </p:blipFill>
                      <p:spPr>
                        <a:xfrm>
                          <a:off x="8423377" y="4483829"/>
                          <a:ext cx="279400" cy="373063"/>
                        </a:xfrm>
                        <a:prstGeom prst="rect">
                          <a:avLst/>
                        </a:prstGeom>
                      </p:spPr>
                    </p:pic>
                  </p:oleObj>
                </mc:Fallback>
              </mc:AlternateContent>
            </a:graphicData>
          </a:graphic>
        </p:graphicFrame>
        <p:cxnSp>
          <p:nvCxnSpPr>
            <p:cNvPr id="14" name="Straight Arrow Connector 13">
              <a:extLst>
                <a:ext uri="{FF2B5EF4-FFF2-40B4-BE49-F238E27FC236}">
                  <a16:creationId xmlns:a16="http://schemas.microsoft.com/office/drawing/2014/main" id="{13B5B761-1816-4204-8F3B-06609E0CD253}"/>
                </a:ext>
              </a:extLst>
            </p:cNvPr>
            <p:cNvCxnSpPr>
              <a:cxnSpLocks/>
            </p:cNvCxnSpPr>
            <p:nvPr/>
          </p:nvCxnSpPr>
          <p:spPr>
            <a:xfrm>
              <a:off x="7157756" y="4563879"/>
              <a:ext cx="1097704" cy="7620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FC54ADF-F579-41C8-BA85-0622E0D0F36C}"/>
                </a:ext>
              </a:extLst>
            </p:cNvPr>
            <p:cNvSpPr txBox="1"/>
            <p:nvPr/>
          </p:nvSpPr>
          <p:spPr>
            <a:xfrm>
              <a:off x="7891511" y="4267200"/>
              <a:ext cx="280846" cy="430887"/>
            </a:xfrm>
            <a:prstGeom prst="rect">
              <a:avLst/>
            </a:prstGeom>
            <a:noFill/>
          </p:spPr>
          <p:txBody>
            <a:bodyPr wrap="none" rtlCol="0">
              <a:spAutoFit/>
            </a:bodyPr>
            <a:lstStyle/>
            <a:p>
              <a:r>
                <a:rPr lang="en-US" sz="2200" i="1" dirty="0"/>
                <a:t>r</a:t>
              </a:r>
            </a:p>
          </p:txBody>
        </p:sp>
        <p:sp>
          <p:nvSpPr>
            <p:cNvPr id="20" name="TextBox 19">
              <a:extLst>
                <a:ext uri="{FF2B5EF4-FFF2-40B4-BE49-F238E27FC236}">
                  <a16:creationId xmlns:a16="http://schemas.microsoft.com/office/drawing/2014/main" id="{E0E59365-809B-49AC-8FC2-140A812E62F8}"/>
                </a:ext>
              </a:extLst>
            </p:cNvPr>
            <p:cNvSpPr txBox="1"/>
            <p:nvPr/>
          </p:nvSpPr>
          <p:spPr>
            <a:xfrm>
              <a:off x="6328441" y="3029047"/>
              <a:ext cx="1753878" cy="369332"/>
            </a:xfrm>
            <a:prstGeom prst="rect">
              <a:avLst/>
            </a:prstGeom>
            <a:noFill/>
          </p:spPr>
          <p:txBody>
            <a:bodyPr wrap="none" rtlCol="0">
              <a:spAutoFit/>
            </a:bodyPr>
            <a:lstStyle/>
            <a:p>
              <a:r>
                <a:rPr lang="en-US" dirty="0"/>
                <a:t>Current in a wire</a:t>
              </a:r>
            </a:p>
          </p:txBody>
        </p:sp>
        <p:graphicFrame>
          <p:nvGraphicFramePr>
            <p:cNvPr id="22" name="Object 21">
              <a:extLst>
                <a:ext uri="{FF2B5EF4-FFF2-40B4-BE49-F238E27FC236}">
                  <a16:creationId xmlns:a16="http://schemas.microsoft.com/office/drawing/2014/main" id="{2795FAF4-2D37-4595-BFCC-663706F390D1}"/>
                </a:ext>
              </a:extLst>
            </p:cNvPr>
            <p:cNvGraphicFramePr>
              <a:graphicFrameLocks noChangeAspect="1"/>
            </p:cNvGraphicFramePr>
            <p:nvPr>
              <p:extLst>
                <p:ext uri="{D42A27DB-BD31-4B8C-83A1-F6EECF244321}">
                  <p14:modId xmlns:p14="http://schemas.microsoft.com/office/powerpoint/2010/main" val="285504641"/>
                </p:ext>
              </p:extLst>
            </p:nvPr>
          </p:nvGraphicFramePr>
          <p:xfrm>
            <a:off x="7941851" y="4970479"/>
            <a:ext cx="971649" cy="614717"/>
          </p:xfrm>
          <a:graphic>
            <a:graphicData uri="http://schemas.openxmlformats.org/presentationml/2006/ole">
              <mc:AlternateContent xmlns:mc="http://schemas.openxmlformats.org/markup-compatibility/2006">
                <mc:Choice xmlns:v="urn:schemas-microsoft-com:vml" Requires="v">
                  <p:oleObj name="Equation" r:id="rId9" imgW="622080" imgH="393480" progId="Equation.DSMT4">
                    <p:embed/>
                  </p:oleObj>
                </mc:Choice>
                <mc:Fallback>
                  <p:oleObj name="Equation" r:id="rId9" imgW="622080" imgH="393480" progId="Equation.DSMT4">
                    <p:embed/>
                    <p:pic>
                      <p:nvPicPr>
                        <p:cNvPr id="7" name="Object 6">
                          <a:extLst>
                            <a:ext uri="{FF2B5EF4-FFF2-40B4-BE49-F238E27FC236}">
                              <a16:creationId xmlns:a16="http://schemas.microsoft.com/office/drawing/2014/main" id="{C1572A2E-121D-4C98-95B9-12BDB7820FB2}"/>
                            </a:ext>
                          </a:extLst>
                        </p:cNvPr>
                        <p:cNvPicPr/>
                        <p:nvPr/>
                      </p:nvPicPr>
                      <p:blipFill>
                        <a:blip r:embed="rId10"/>
                        <a:stretch>
                          <a:fillRect/>
                        </a:stretch>
                      </p:blipFill>
                      <p:spPr>
                        <a:xfrm>
                          <a:off x="7941851" y="4970479"/>
                          <a:ext cx="971649" cy="614717"/>
                        </a:xfrm>
                        <a:prstGeom prst="rect">
                          <a:avLst/>
                        </a:prstGeom>
                        <a:noFill/>
                        <a:ln>
                          <a:noFill/>
                        </a:ln>
                      </p:spPr>
                    </p:pic>
                  </p:oleObj>
                </mc:Fallback>
              </mc:AlternateContent>
            </a:graphicData>
          </a:graphic>
        </p:graphicFrame>
      </p:grpSp>
      <p:sp>
        <p:nvSpPr>
          <p:cNvPr id="4" name="TextBox 3">
            <a:extLst>
              <a:ext uri="{FF2B5EF4-FFF2-40B4-BE49-F238E27FC236}">
                <a16:creationId xmlns:a16="http://schemas.microsoft.com/office/drawing/2014/main" id="{89A1B958-D4E9-11B2-DA6F-2B2D13A887ED}"/>
              </a:ext>
            </a:extLst>
          </p:cNvPr>
          <p:cNvSpPr txBox="1"/>
          <p:nvPr/>
        </p:nvSpPr>
        <p:spPr>
          <a:xfrm>
            <a:off x="334358" y="914400"/>
            <a:ext cx="8379648" cy="400110"/>
          </a:xfrm>
          <a:prstGeom prst="rect">
            <a:avLst/>
          </a:prstGeom>
          <a:noFill/>
        </p:spPr>
        <p:txBody>
          <a:bodyPr wrap="square">
            <a:spAutoFit/>
          </a:bodyPr>
          <a:lstStyle/>
          <a:p>
            <a:pPr marL="0" indent="0">
              <a:buNone/>
            </a:pPr>
            <a:r>
              <a:rPr lang="en-US" sz="2000" dirty="0"/>
              <a:t>Moving charges form a current, and electric currents create a magnetic field.</a:t>
            </a:r>
          </a:p>
        </p:txBody>
      </p:sp>
      <p:sp>
        <p:nvSpPr>
          <p:cNvPr id="6" name="TextBox 5">
            <a:extLst>
              <a:ext uri="{FF2B5EF4-FFF2-40B4-BE49-F238E27FC236}">
                <a16:creationId xmlns:a16="http://schemas.microsoft.com/office/drawing/2014/main" id="{4C47AB51-4393-4990-8191-C7872C97096E}"/>
              </a:ext>
            </a:extLst>
          </p:cNvPr>
          <p:cNvSpPr txBox="1"/>
          <p:nvPr/>
        </p:nvSpPr>
        <p:spPr>
          <a:xfrm>
            <a:off x="457200" y="3581400"/>
            <a:ext cx="2552237" cy="369332"/>
          </a:xfrm>
          <a:prstGeom prst="rect">
            <a:avLst/>
          </a:prstGeom>
          <a:noFill/>
        </p:spPr>
        <p:txBody>
          <a:bodyPr wrap="none" rtlCol="0">
            <a:spAutoFit/>
          </a:bodyPr>
          <a:lstStyle/>
          <a:p>
            <a:r>
              <a:rPr lang="en-US" dirty="0"/>
              <a:t>Electron motion in atoms</a:t>
            </a:r>
          </a:p>
        </p:txBody>
      </p:sp>
      <p:pic>
        <p:nvPicPr>
          <p:cNvPr id="8" name="Picture 7">
            <a:extLst>
              <a:ext uri="{FF2B5EF4-FFF2-40B4-BE49-F238E27FC236}">
                <a16:creationId xmlns:a16="http://schemas.microsoft.com/office/drawing/2014/main" id="{9BBD130B-3E31-D65F-A9D2-0C307C7B6096}"/>
              </a:ext>
            </a:extLst>
          </p:cNvPr>
          <p:cNvPicPr>
            <a:picLocks noChangeAspect="1"/>
          </p:cNvPicPr>
          <p:nvPr/>
        </p:nvPicPr>
        <p:blipFill rotWithShape="1">
          <a:blip r:embed="rId11">
            <a:extLst>
              <a:ext uri="{28A0092B-C50C-407E-A947-70E740481C1C}">
                <a14:useLocalDpi xmlns:a14="http://schemas.microsoft.com/office/drawing/2010/main" val="0"/>
              </a:ext>
            </a:extLst>
          </a:blip>
          <a:srcRect l="28134" t="12862" r="26640" b="39531"/>
          <a:stretch/>
        </p:blipFill>
        <p:spPr>
          <a:xfrm>
            <a:off x="2411951" y="3975687"/>
            <a:ext cx="1675751" cy="1358313"/>
          </a:xfrm>
          <a:prstGeom prst="rect">
            <a:avLst/>
          </a:prstGeom>
        </p:spPr>
      </p:pic>
      <p:pic>
        <p:nvPicPr>
          <p:cNvPr id="28" name="Picture 9">
            <a:extLst>
              <a:ext uri="{FF2B5EF4-FFF2-40B4-BE49-F238E27FC236}">
                <a16:creationId xmlns:a16="http://schemas.microsoft.com/office/drawing/2014/main" id="{1E40EEAC-DCBC-E21C-EDE6-D241E249F5AF}"/>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45183" r="9634" b="38541"/>
          <a:stretch/>
        </p:blipFill>
        <p:spPr bwMode="auto">
          <a:xfrm>
            <a:off x="2411951" y="5306545"/>
            <a:ext cx="1597904" cy="150196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lements GIFs - Get the best GIF on GIPHY">
            <a:extLst>
              <a:ext uri="{FF2B5EF4-FFF2-40B4-BE49-F238E27FC236}">
                <a16:creationId xmlns:a16="http://schemas.microsoft.com/office/drawing/2014/main" id="{C162A0A8-6329-991D-1908-DEE2F3D329A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98131" y="4654843"/>
            <a:ext cx="1559114" cy="15591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20C605D-FD90-BA70-A874-F427F9570BF0}"/>
              </a:ext>
            </a:extLst>
          </p:cNvPr>
          <p:cNvPicPr>
            <a:picLocks noChangeAspect="1"/>
          </p:cNvPicPr>
          <p:nvPr/>
        </p:nvPicPr>
        <p:blipFill>
          <a:blip r:embed="rId14"/>
          <a:stretch>
            <a:fillRect/>
          </a:stretch>
        </p:blipFill>
        <p:spPr>
          <a:xfrm>
            <a:off x="3489442" y="5062873"/>
            <a:ext cx="1952898" cy="371527"/>
          </a:xfrm>
          <a:prstGeom prst="rect">
            <a:avLst/>
          </a:prstGeom>
        </p:spPr>
      </p:pic>
      <p:sp>
        <p:nvSpPr>
          <p:cNvPr id="2" name="Slide Number Placeholder 1">
            <a:extLst>
              <a:ext uri="{FF2B5EF4-FFF2-40B4-BE49-F238E27FC236}">
                <a16:creationId xmlns:a16="http://schemas.microsoft.com/office/drawing/2014/main" id="{FE57129F-8826-BD7C-FA49-170DA350E865}"/>
              </a:ext>
            </a:extLst>
          </p:cNvPr>
          <p:cNvSpPr>
            <a:spLocks noGrp="1"/>
          </p:cNvSpPr>
          <p:nvPr>
            <p:ph type="sldNum" sz="quarter" idx="12"/>
          </p:nvPr>
        </p:nvSpPr>
        <p:spPr/>
        <p:txBody>
          <a:bodyPr/>
          <a:lstStyle/>
          <a:p>
            <a:fld id="{200B2350-5261-4F5C-9DF5-EF0D264FC8D2}" type="slidenum">
              <a:rPr lang="en-US" smtClean="0"/>
              <a:pPr/>
              <a:t>2</a:t>
            </a:fld>
            <a:endParaRPr lang="en-US" dirty="0"/>
          </a:p>
        </p:txBody>
      </p:sp>
    </p:spTree>
    <p:extLst>
      <p:ext uri="{BB962C8B-B14F-4D97-AF65-F5344CB8AC3E}">
        <p14:creationId xmlns:p14="http://schemas.microsoft.com/office/powerpoint/2010/main" val="2492759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7"/>
            <a:ext cx="8229600" cy="792162"/>
          </a:xfrm>
        </p:spPr>
        <p:txBody>
          <a:bodyPr>
            <a:normAutofit/>
          </a:bodyPr>
          <a:lstStyle/>
          <a:p>
            <a:r>
              <a:rPr lang="en-US" sz="3200" b="1" dirty="0"/>
              <a:t>Magnetic force on moving charge</a:t>
            </a:r>
          </a:p>
        </p:txBody>
      </p:sp>
      <p:pic>
        <p:nvPicPr>
          <p:cNvPr id="7" name="Content Placeholder 6" descr="Screen Shot 2017-02-13 at 12.01.16 PM.png"/>
          <p:cNvPicPr>
            <a:picLocks noGrp="1" noChangeAspect="1"/>
          </p:cNvPicPr>
          <p:nvPr>
            <p:ph idx="1"/>
          </p:nvPr>
        </p:nvPicPr>
        <p:blipFill rotWithShape="1">
          <a:blip r:embed="rId3">
            <a:extLst>
              <a:ext uri="{28A0092B-C50C-407E-A947-70E740481C1C}">
                <a14:useLocalDpi xmlns:a14="http://schemas.microsoft.com/office/drawing/2010/main" val="0"/>
              </a:ext>
            </a:extLst>
          </a:blip>
          <a:srcRect l="-1004" r="-906"/>
          <a:stretch/>
        </p:blipFill>
        <p:spPr>
          <a:xfrm>
            <a:off x="533401" y="1165279"/>
            <a:ext cx="7848600" cy="5410200"/>
          </a:xfrm>
        </p:spPr>
      </p:pic>
      <p:sp>
        <p:nvSpPr>
          <p:cNvPr id="3" name="Rectangle 2"/>
          <p:cNvSpPr/>
          <p:nvPr/>
        </p:nvSpPr>
        <p:spPr>
          <a:xfrm>
            <a:off x="4953000" y="1752600"/>
            <a:ext cx="2133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876800" y="1627081"/>
            <a:ext cx="3810000" cy="523220"/>
          </a:xfrm>
          <a:prstGeom prst="rect">
            <a:avLst/>
          </a:prstGeom>
          <a:noFill/>
        </p:spPr>
        <p:txBody>
          <a:bodyPr wrap="square" rtlCol="0">
            <a:spAutoFit/>
          </a:bodyPr>
          <a:lstStyle/>
          <a:p>
            <a:r>
              <a:rPr lang="en-US" sz="2800" dirty="0"/>
              <a:t>depends on: </a:t>
            </a:r>
          </a:p>
        </p:txBody>
      </p:sp>
      <p:sp>
        <p:nvSpPr>
          <p:cNvPr id="5" name="Slide Number Placeholder 4">
            <a:extLst>
              <a:ext uri="{FF2B5EF4-FFF2-40B4-BE49-F238E27FC236}">
                <a16:creationId xmlns:a16="http://schemas.microsoft.com/office/drawing/2014/main" id="{8FC50C8C-46C8-B8AF-B492-B937CBF6D788}"/>
              </a:ext>
            </a:extLst>
          </p:cNvPr>
          <p:cNvSpPr>
            <a:spLocks noGrp="1"/>
          </p:cNvSpPr>
          <p:nvPr>
            <p:ph type="sldNum" sz="quarter" idx="12"/>
          </p:nvPr>
        </p:nvSpPr>
        <p:spPr/>
        <p:txBody>
          <a:bodyPr/>
          <a:lstStyle/>
          <a:p>
            <a:fld id="{ADFA4485-E86D-437E-B4E8-8C05D7EEEFF7}" type="slidenum">
              <a:rPr lang="en-US" smtClean="0"/>
              <a:t>3</a:t>
            </a:fld>
            <a:endParaRPr lang="en-US"/>
          </a:p>
        </p:txBody>
      </p:sp>
    </p:spTree>
    <p:extLst>
      <p:ext uri="{BB962C8B-B14F-4D97-AF65-F5344CB8AC3E}">
        <p14:creationId xmlns:p14="http://schemas.microsoft.com/office/powerpoint/2010/main" val="3869015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294012-D548-4B3D-9D75-8947DFA5FC0B}"/>
              </a:ext>
            </a:extLst>
          </p:cNvPr>
          <p:cNvPicPr>
            <a:picLocks noChangeAspect="1"/>
          </p:cNvPicPr>
          <p:nvPr/>
        </p:nvPicPr>
        <p:blipFill rotWithShape="1">
          <a:blip r:embed="rId3"/>
          <a:srcRect l="50994"/>
          <a:stretch/>
        </p:blipFill>
        <p:spPr>
          <a:xfrm>
            <a:off x="313178" y="1306154"/>
            <a:ext cx="2673614" cy="2264491"/>
          </a:xfrm>
          <a:prstGeom prst="rect">
            <a:avLst/>
          </a:prstGeom>
        </p:spPr>
      </p:pic>
      <p:graphicFrame>
        <p:nvGraphicFramePr>
          <p:cNvPr id="3" name="Object 2">
            <a:extLst>
              <a:ext uri="{FF2B5EF4-FFF2-40B4-BE49-F238E27FC236}">
                <a16:creationId xmlns:a16="http://schemas.microsoft.com/office/drawing/2014/main" id="{A1B39EF3-F11D-412A-8CBA-9DC24D617D3D}"/>
              </a:ext>
            </a:extLst>
          </p:cNvPr>
          <p:cNvGraphicFramePr>
            <a:graphicFrameLocks noChangeAspect="1"/>
          </p:cNvGraphicFramePr>
          <p:nvPr>
            <p:extLst>
              <p:ext uri="{D42A27DB-BD31-4B8C-83A1-F6EECF244321}">
                <p14:modId xmlns:p14="http://schemas.microsoft.com/office/powerpoint/2010/main" val="3438768477"/>
              </p:ext>
            </p:extLst>
          </p:nvPr>
        </p:nvGraphicFramePr>
        <p:xfrm>
          <a:off x="4551218" y="1594272"/>
          <a:ext cx="2108200" cy="560388"/>
        </p:xfrm>
        <a:graphic>
          <a:graphicData uri="http://schemas.openxmlformats.org/presentationml/2006/ole">
            <mc:AlternateContent xmlns:mc="http://schemas.openxmlformats.org/markup-compatibility/2006">
              <mc:Choice xmlns:v="urn:schemas-microsoft-com:vml" Requires="v">
                <p:oleObj name="Equation" r:id="rId4" imgW="1002960" imgH="266400" progId="Equation.DSMT4">
                  <p:embed/>
                </p:oleObj>
              </mc:Choice>
              <mc:Fallback>
                <p:oleObj name="Equation" r:id="rId4" imgW="1002960" imgH="26640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5"/>
                      <a:stretch>
                        <a:fillRect/>
                      </a:stretch>
                    </p:blipFill>
                    <p:spPr>
                      <a:xfrm>
                        <a:off x="4551218" y="1594272"/>
                        <a:ext cx="2108200" cy="560388"/>
                      </a:xfrm>
                      <a:prstGeom prst="rect">
                        <a:avLst/>
                      </a:prstGeom>
                      <a:ln>
                        <a:solidFill>
                          <a:srgbClr val="FF0000"/>
                        </a:solidFill>
                      </a:ln>
                    </p:spPr>
                  </p:pic>
                </p:oleObj>
              </mc:Fallback>
            </mc:AlternateContent>
          </a:graphicData>
        </a:graphic>
      </p:graphicFrame>
      <p:sp>
        <p:nvSpPr>
          <p:cNvPr id="9" name="TextBox 8">
            <a:extLst>
              <a:ext uri="{FF2B5EF4-FFF2-40B4-BE49-F238E27FC236}">
                <a16:creationId xmlns:a16="http://schemas.microsoft.com/office/drawing/2014/main" id="{F9E340AE-B458-419D-AE5A-B3E93367CD77}"/>
              </a:ext>
            </a:extLst>
          </p:cNvPr>
          <p:cNvSpPr txBox="1"/>
          <p:nvPr/>
        </p:nvSpPr>
        <p:spPr>
          <a:xfrm>
            <a:off x="2986792" y="1080172"/>
            <a:ext cx="5720284" cy="369332"/>
          </a:xfrm>
          <a:prstGeom prst="rect">
            <a:avLst/>
          </a:prstGeom>
          <a:noFill/>
        </p:spPr>
        <p:txBody>
          <a:bodyPr wrap="none" rtlCol="0">
            <a:spAutoFit/>
          </a:bodyPr>
          <a:lstStyle/>
          <a:p>
            <a:r>
              <a:rPr lang="en-US" dirty="0"/>
              <a:t>Magnetic force on a charge moving through magnetic field:</a:t>
            </a:r>
          </a:p>
        </p:txBody>
      </p:sp>
      <p:sp>
        <p:nvSpPr>
          <p:cNvPr id="11" name="TextBox 10">
            <a:extLst>
              <a:ext uri="{FF2B5EF4-FFF2-40B4-BE49-F238E27FC236}">
                <a16:creationId xmlns:a16="http://schemas.microsoft.com/office/drawing/2014/main" id="{A441E597-C4A2-4328-A9B7-34535E8BE03E}"/>
              </a:ext>
            </a:extLst>
          </p:cNvPr>
          <p:cNvSpPr txBox="1"/>
          <p:nvPr/>
        </p:nvSpPr>
        <p:spPr>
          <a:xfrm>
            <a:off x="3657600" y="2514600"/>
            <a:ext cx="5181600" cy="1200329"/>
          </a:xfrm>
          <a:prstGeom prst="rect">
            <a:avLst/>
          </a:prstGeom>
          <a:noFill/>
        </p:spPr>
        <p:txBody>
          <a:bodyPr wrap="square" rtlCol="0">
            <a:spAutoFit/>
          </a:bodyPr>
          <a:lstStyle/>
          <a:p>
            <a:r>
              <a:rPr lang="en-US" i="1" dirty="0"/>
              <a:t>q</a:t>
            </a:r>
            <a:r>
              <a:rPr lang="en-US" dirty="0"/>
              <a:t>: </a:t>
            </a:r>
            <a:r>
              <a:rPr lang="en-US" dirty="0">
                <a:solidFill>
                  <a:srgbClr val="FF0000"/>
                </a:solidFill>
              </a:rPr>
              <a:t>sign of charge matters</a:t>
            </a:r>
            <a:r>
              <a:rPr lang="en-US" dirty="0"/>
              <a:t>! Swapping sign to opposite</a:t>
            </a:r>
            <a:br>
              <a:rPr lang="en-US" dirty="0"/>
            </a:br>
            <a:r>
              <a:rPr lang="en-US" dirty="0"/>
              <a:t>     </a:t>
            </a:r>
            <a:r>
              <a:rPr lang="en-US" dirty="0">
                <a:sym typeface="Wingdings" panose="05000000000000000000" pitchFamily="2" charset="2"/>
              </a:rPr>
              <a:t></a:t>
            </a:r>
            <a:r>
              <a:rPr lang="en-US" dirty="0"/>
              <a:t>swaps the direction of the force!</a:t>
            </a:r>
          </a:p>
          <a:p>
            <a:endParaRPr lang="en-US" i="1" dirty="0"/>
          </a:p>
          <a:p>
            <a:r>
              <a:rPr lang="en-US" i="1" dirty="0"/>
              <a:t>   </a:t>
            </a:r>
            <a:r>
              <a:rPr lang="en-US" dirty="0"/>
              <a:t>: velocity of charged particle</a:t>
            </a:r>
            <a:endParaRPr lang="en-US" i="1" dirty="0"/>
          </a:p>
        </p:txBody>
      </p:sp>
      <p:graphicFrame>
        <p:nvGraphicFramePr>
          <p:cNvPr id="12" name="Object 11">
            <a:extLst>
              <a:ext uri="{FF2B5EF4-FFF2-40B4-BE49-F238E27FC236}">
                <a16:creationId xmlns:a16="http://schemas.microsoft.com/office/drawing/2014/main" id="{F205174D-0BB3-4082-8B6E-B73786B27749}"/>
              </a:ext>
            </a:extLst>
          </p:cNvPr>
          <p:cNvGraphicFramePr>
            <a:graphicFrameLocks noChangeAspect="1"/>
          </p:cNvGraphicFramePr>
          <p:nvPr>
            <p:extLst>
              <p:ext uri="{D42A27DB-BD31-4B8C-83A1-F6EECF244321}">
                <p14:modId xmlns:p14="http://schemas.microsoft.com/office/powerpoint/2010/main" val="21403125"/>
              </p:ext>
            </p:extLst>
          </p:nvPr>
        </p:nvGraphicFramePr>
        <p:xfrm>
          <a:off x="3655711" y="3361061"/>
          <a:ext cx="266700" cy="374650"/>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7"/>
                      <a:stretch>
                        <a:fillRect/>
                      </a:stretch>
                    </p:blipFill>
                    <p:spPr>
                      <a:xfrm>
                        <a:off x="3655711" y="3361061"/>
                        <a:ext cx="266700" cy="374650"/>
                      </a:xfrm>
                      <a:prstGeom prst="rect">
                        <a:avLst/>
                      </a:prstGeom>
                      <a:ln>
                        <a:noFill/>
                      </a:ln>
                    </p:spPr>
                  </p:pic>
                </p:oleObj>
              </mc:Fallback>
            </mc:AlternateContent>
          </a:graphicData>
        </a:graphic>
      </p:graphicFrame>
      <p:cxnSp>
        <p:nvCxnSpPr>
          <p:cNvPr id="16" name="Straight Arrow Connector 15">
            <a:extLst>
              <a:ext uri="{FF2B5EF4-FFF2-40B4-BE49-F238E27FC236}">
                <a16:creationId xmlns:a16="http://schemas.microsoft.com/office/drawing/2014/main" id="{85C47A37-EA09-4A6B-86D2-BA07BF9BEB44}"/>
              </a:ext>
            </a:extLst>
          </p:cNvPr>
          <p:cNvCxnSpPr/>
          <p:nvPr/>
        </p:nvCxnSpPr>
        <p:spPr>
          <a:xfrm flipV="1">
            <a:off x="6248400" y="2057400"/>
            <a:ext cx="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919CB2E-B101-4418-A013-27B28501B24A}"/>
              </a:ext>
            </a:extLst>
          </p:cNvPr>
          <p:cNvSpPr txBox="1"/>
          <p:nvPr/>
        </p:nvSpPr>
        <p:spPr>
          <a:xfrm>
            <a:off x="6213764" y="2148732"/>
            <a:ext cx="1553630" cy="369332"/>
          </a:xfrm>
          <a:prstGeom prst="rect">
            <a:avLst/>
          </a:prstGeom>
          <a:noFill/>
        </p:spPr>
        <p:txBody>
          <a:bodyPr wrap="none" rtlCol="0">
            <a:spAutoFit/>
          </a:bodyPr>
          <a:lstStyle/>
          <a:p>
            <a:r>
              <a:rPr lang="en-US" i="1" dirty="0"/>
              <a:t>Cross-product!</a:t>
            </a:r>
          </a:p>
        </p:txBody>
      </p:sp>
      <p:pic>
        <p:nvPicPr>
          <p:cNvPr id="21" name="Picture 20">
            <a:extLst>
              <a:ext uri="{FF2B5EF4-FFF2-40B4-BE49-F238E27FC236}">
                <a16:creationId xmlns:a16="http://schemas.microsoft.com/office/drawing/2014/main" id="{C6483F73-46B3-486B-9121-856E9FF7C863}"/>
              </a:ext>
            </a:extLst>
          </p:cNvPr>
          <p:cNvPicPr>
            <a:picLocks noChangeAspect="1"/>
          </p:cNvPicPr>
          <p:nvPr/>
        </p:nvPicPr>
        <p:blipFill>
          <a:blip r:embed="rId8"/>
          <a:stretch>
            <a:fillRect/>
          </a:stretch>
        </p:blipFill>
        <p:spPr>
          <a:xfrm>
            <a:off x="762000" y="4038600"/>
            <a:ext cx="1565399" cy="2095718"/>
          </a:xfrm>
          <a:prstGeom prst="rect">
            <a:avLst/>
          </a:prstGeom>
        </p:spPr>
      </p:pic>
      <p:sp>
        <p:nvSpPr>
          <p:cNvPr id="22" name="TextBox 21">
            <a:extLst>
              <a:ext uri="{FF2B5EF4-FFF2-40B4-BE49-F238E27FC236}">
                <a16:creationId xmlns:a16="http://schemas.microsoft.com/office/drawing/2014/main" id="{327EF7B1-846A-48E2-95FB-8CAD06D4BA2C}"/>
              </a:ext>
            </a:extLst>
          </p:cNvPr>
          <p:cNvSpPr txBox="1"/>
          <p:nvPr/>
        </p:nvSpPr>
        <p:spPr>
          <a:xfrm>
            <a:off x="2819400" y="4419600"/>
            <a:ext cx="4940199" cy="1200329"/>
          </a:xfrm>
          <a:prstGeom prst="rect">
            <a:avLst/>
          </a:prstGeom>
          <a:noFill/>
        </p:spPr>
        <p:txBody>
          <a:bodyPr wrap="none" rtlCol="0">
            <a:spAutoFit/>
          </a:bodyPr>
          <a:lstStyle/>
          <a:p>
            <a:r>
              <a:rPr lang="en-US" b="1" dirty="0"/>
              <a:t>Right-hand rule for cross-product of two vectors</a:t>
            </a:r>
          </a:p>
          <a:p>
            <a:endParaRPr lang="en-US" dirty="0"/>
          </a:p>
          <a:p>
            <a:r>
              <a:rPr lang="en-US" dirty="0"/>
              <a:t>Fingers curl in the direction from     to</a:t>
            </a:r>
            <a:br>
              <a:rPr lang="en-US" dirty="0"/>
            </a:br>
            <a:r>
              <a:rPr lang="en-US" dirty="0"/>
              <a:t>Thumb shows the direction of the cross product     </a:t>
            </a:r>
          </a:p>
        </p:txBody>
      </p:sp>
      <p:graphicFrame>
        <p:nvGraphicFramePr>
          <p:cNvPr id="23" name="Object 22">
            <a:extLst>
              <a:ext uri="{FF2B5EF4-FFF2-40B4-BE49-F238E27FC236}">
                <a16:creationId xmlns:a16="http://schemas.microsoft.com/office/drawing/2014/main" id="{3295068D-8651-4CBA-AFED-ADC3DE8EEEE4}"/>
              </a:ext>
            </a:extLst>
          </p:cNvPr>
          <p:cNvGraphicFramePr>
            <a:graphicFrameLocks noChangeAspect="1"/>
          </p:cNvGraphicFramePr>
          <p:nvPr>
            <p:extLst>
              <p:ext uri="{D42A27DB-BD31-4B8C-83A1-F6EECF244321}">
                <p14:modId xmlns:p14="http://schemas.microsoft.com/office/powerpoint/2010/main" val="3372552931"/>
              </p:ext>
            </p:extLst>
          </p:nvPr>
        </p:nvGraphicFramePr>
        <p:xfrm>
          <a:off x="5947064" y="4932218"/>
          <a:ext cx="266700" cy="374650"/>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12" name="Object 11">
                        <a:extLst>
                          <a:ext uri="{FF2B5EF4-FFF2-40B4-BE49-F238E27FC236}">
                            <a16:creationId xmlns:a16="http://schemas.microsoft.com/office/drawing/2014/main" id="{F205174D-0BB3-4082-8B6E-B73786B27749}"/>
                          </a:ext>
                        </a:extLst>
                      </p:cNvPr>
                      <p:cNvPicPr/>
                      <p:nvPr/>
                    </p:nvPicPr>
                    <p:blipFill>
                      <a:blip r:embed="rId7"/>
                      <a:stretch>
                        <a:fillRect/>
                      </a:stretch>
                    </p:blipFill>
                    <p:spPr>
                      <a:xfrm>
                        <a:off x="5947064" y="4932218"/>
                        <a:ext cx="266700" cy="374650"/>
                      </a:xfrm>
                      <a:prstGeom prst="rect">
                        <a:avLst/>
                      </a:prstGeom>
                      <a:ln>
                        <a:noFill/>
                      </a:ln>
                    </p:spPr>
                  </p:pic>
                </p:oleObj>
              </mc:Fallback>
            </mc:AlternateContent>
          </a:graphicData>
        </a:graphic>
      </p:graphicFrame>
      <p:graphicFrame>
        <p:nvGraphicFramePr>
          <p:cNvPr id="24" name="Object 23">
            <a:extLst>
              <a:ext uri="{FF2B5EF4-FFF2-40B4-BE49-F238E27FC236}">
                <a16:creationId xmlns:a16="http://schemas.microsoft.com/office/drawing/2014/main" id="{13D37E4F-6619-4DE2-89B7-7E4907E84681}"/>
              </a:ext>
            </a:extLst>
          </p:cNvPr>
          <p:cNvGraphicFramePr>
            <a:graphicFrameLocks noChangeAspect="1"/>
          </p:cNvGraphicFramePr>
          <p:nvPr>
            <p:extLst>
              <p:ext uri="{D42A27DB-BD31-4B8C-83A1-F6EECF244321}">
                <p14:modId xmlns:p14="http://schemas.microsoft.com/office/powerpoint/2010/main" val="4149459969"/>
              </p:ext>
            </p:extLst>
          </p:nvPr>
        </p:nvGraphicFramePr>
        <p:xfrm>
          <a:off x="6439621" y="4858725"/>
          <a:ext cx="320675" cy="428625"/>
        </p:xfrm>
        <a:graphic>
          <a:graphicData uri="http://schemas.openxmlformats.org/presentationml/2006/ole">
            <mc:AlternateContent xmlns:mc="http://schemas.openxmlformats.org/markup-compatibility/2006">
              <mc:Choice xmlns:v="urn:schemas-microsoft-com:vml" Requires="v">
                <p:oleObj name="Equation" r:id="rId9" imgW="152280" imgH="203040" progId="Equation.DSMT4">
                  <p:embed/>
                </p:oleObj>
              </mc:Choice>
              <mc:Fallback>
                <p:oleObj name="Equation" r:id="rId9" imgW="152280" imgH="203040" progId="Equation.DSMT4">
                  <p:embed/>
                  <p:pic>
                    <p:nvPicPr>
                      <p:cNvPr id="23" name="Object 22">
                        <a:extLst>
                          <a:ext uri="{FF2B5EF4-FFF2-40B4-BE49-F238E27FC236}">
                            <a16:creationId xmlns:a16="http://schemas.microsoft.com/office/drawing/2014/main" id="{3295068D-8651-4CBA-AFED-ADC3DE8EEEE4}"/>
                          </a:ext>
                        </a:extLst>
                      </p:cNvPr>
                      <p:cNvPicPr/>
                      <p:nvPr/>
                    </p:nvPicPr>
                    <p:blipFill>
                      <a:blip r:embed="rId10"/>
                      <a:stretch>
                        <a:fillRect/>
                      </a:stretch>
                    </p:blipFill>
                    <p:spPr>
                      <a:xfrm>
                        <a:off x="6439621" y="4858725"/>
                        <a:ext cx="320675" cy="428625"/>
                      </a:xfrm>
                      <a:prstGeom prst="rect">
                        <a:avLst/>
                      </a:prstGeom>
                      <a:ln>
                        <a:noFill/>
                      </a:ln>
                    </p:spPr>
                  </p:pic>
                </p:oleObj>
              </mc:Fallback>
            </mc:AlternateContent>
          </a:graphicData>
        </a:graphic>
      </p:graphicFrame>
      <p:sp>
        <p:nvSpPr>
          <p:cNvPr id="25" name="TextBox 24">
            <a:extLst>
              <a:ext uri="{FF2B5EF4-FFF2-40B4-BE49-F238E27FC236}">
                <a16:creationId xmlns:a16="http://schemas.microsoft.com/office/drawing/2014/main" id="{51CB35B6-B94F-4B99-89E1-2C03E539B657}"/>
              </a:ext>
            </a:extLst>
          </p:cNvPr>
          <p:cNvSpPr txBox="1"/>
          <p:nvPr/>
        </p:nvSpPr>
        <p:spPr>
          <a:xfrm>
            <a:off x="2772979" y="5778311"/>
            <a:ext cx="6018122" cy="646331"/>
          </a:xfrm>
          <a:prstGeom prst="rect">
            <a:avLst/>
          </a:prstGeom>
          <a:noFill/>
        </p:spPr>
        <p:txBody>
          <a:bodyPr wrap="none" rtlCol="0">
            <a:spAutoFit/>
          </a:bodyPr>
          <a:lstStyle/>
          <a:p>
            <a:r>
              <a:rPr lang="en-US" dirty="0"/>
              <a:t>Note: this is the direction of magnetic force on positive charge</a:t>
            </a:r>
          </a:p>
          <a:p>
            <a:r>
              <a:rPr lang="en-US" dirty="0"/>
              <a:t>           direction is opposite for negative charge</a:t>
            </a:r>
          </a:p>
        </p:txBody>
      </p:sp>
      <p:graphicFrame>
        <p:nvGraphicFramePr>
          <p:cNvPr id="26" name="Object 25">
            <a:extLst>
              <a:ext uri="{FF2B5EF4-FFF2-40B4-BE49-F238E27FC236}">
                <a16:creationId xmlns:a16="http://schemas.microsoft.com/office/drawing/2014/main" id="{CE65DFC6-0F85-4D66-8186-150EB450F188}"/>
              </a:ext>
            </a:extLst>
          </p:cNvPr>
          <p:cNvGraphicFramePr>
            <a:graphicFrameLocks noChangeAspect="1"/>
          </p:cNvGraphicFramePr>
          <p:nvPr>
            <p:extLst>
              <p:ext uri="{D42A27DB-BD31-4B8C-83A1-F6EECF244321}">
                <p14:modId xmlns:p14="http://schemas.microsoft.com/office/powerpoint/2010/main" val="2794642469"/>
              </p:ext>
            </p:extLst>
          </p:nvPr>
        </p:nvGraphicFramePr>
        <p:xfrm>
          <a:off x="7453809" y="5167492"/>
          <a:ext cx="719138" cy="452437"/>
        </p:xfrm>
        <a:graphic>
          <a:graphicData uri="http://schemas.openxmlformats.org/presentationml/2006/ole">
            <mc:AlternateContent xmlns:mc="http://schemas.openxmlformats.org/markup-compatibility/2006">
              <mc:Choice xmlns:v="urn:schemas-microsoft-com:vml" Requires="v">
                <p:oleObj name="Equation" r:id="rId11" imgW="342720" imgH="215640" progId="Equation.DSMT4">
                  <p:embed/>
                </p:oleObj>
              </mc:Choice>
              <mc:Fallback>
                <p:oleObj name="Equation" r:id="rId11" imgW="342720" imgH="21564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12"/>
                      <a:stretch>
                        <a:fillRect/>
                      </a:stretch>
                    </p:blipFill>
                    <p:spPr>
                      <a:xfrm>
                        <a:off x="7453809" y="5167492"/>
                        <a:ext cx="719138" cy="452437"/>
                      </a:xfrm>
                      <a:prstGeom prst="rect">
                        <a:avLst/>
                      </a:prstGeom>
                      <a:ln>
                        <a:noFill/>
                      </a:ln>
                    </p:spPr>
                  </p:pic>
                </p:oleObj>
              </mc:Fallback>
            </mc:AlternateContent>
          </a:graphicData>
        </a:graphic>
      </p:graphicFrame>
      <p:sp>
        <p:nvSpPr>
          <p:cNvPr id="27" name="TextBox 26">
            <a:extLst>
              <a:ext uri="{FF2B5EF4-FFF2-40B4-BE49-F238E27FC236}">
                <a16:creationId xmlns:a16="http://schemas.microsoft.com/office/drawing/2014/main" id="{B727BECF-4501-4E96-8412-BEA564DF98D7}"/>
              </a:ext>
            </a:extLst>
          </p:cNvPr>
          <p:cNvSpPr txBox="1"/>
          <p:nvPr/>
        </p:nvSpPr>
        <p:spPr>
          <a:xfrm>
            <a:off x="587243" y="6388777"/>
            <a:ext cx="6136936" cy="369332"/>
          </a:xfrm>
          <a:prstGeom prst="rect">
            <a:avLst/>
          </a:prstGeom>
          <a:noFill/>
        </p:spPr>
        <p:txBody>
          <a:bodyPr wrap="none" rtlCol="0">
            <a:spAutoFit/>
          </a:bodyPr>
          <a:lstStyle/>
          <a:p>
            <a:r>
              <a:rPr lang="en-US" i="1" dirty="0"/>
              <a:t>Note: force 1C charge moving at 1m/s in magnetic field 1T is 1N</a:t>
            </a:r>
          </a:p>
        </p:txBody>
      </p:sp>
      <p:sp>
        <p:nvSpPr>
          <p:cNvPr id="30" name="Title 1">
            <a:extLst>
              <a:ext uri="{FF2B5EF4-FFF2-40B4-BE49-F238E27FC236}">
                <a16:creationId xmlns:a16="http://schemas.microsoft.com/office/drawing/2014/main" id="{7A7D3380-D3EA-4E14-AF53-C6B2D9A48B0B}"/>
              </a:ext>
            </a:extLst>
          </p:cNvPr>
          <p:cNvSpPr txBox="1">
            <a:spLocks/>
          </p:cNvSpPr>
          <p:nvPr/>
        </p:nvSpPr>
        <p:spPr>
          <a:xfrm>
            <a:off x="457200" y="6927"/>
            <a:ext cx="8229600" cy="7921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t>Magnetic force on moving charge</a:t>
            </a:r>
            <a:endParaRPr lang="en-US" sz="3200" b="1" dirty="0"/>
          </a:p>
        </p:txBody>
      </p:sp>
      <p:graphicFrame>
        <p:nvGraphicFramePr>
          <p:cNvPr id="31" name="Object 30">
            <a:extLst>
              <a:ext uri="{FF2B5EF4-FFF2-40B4-BE49-F238E27FC236}">
                <a16:creationId xmlns:a16="http://schemas.microsoft.com/office/drawing/2014/main" id="{E6EB44F1-73A6-4886-9D89-89EE20E87604}"/>
              </a:ext>
            </a:extLst>
          </p:cNvPr>
          <p:cNvGraphicFramePr>
            <a:graphicFrameLocks noChangeAspect="1"/>
          </p:cNvGraphicFramePr>
          <p:nvPr>
            <p:extLst>
              <p:ext uri="{D42A27DB-BD31-4B8C-83A1-F6EECF244321}">
                <p14:modId xmlns:p14="http://schemas.microsoft.com/office/powerpoint/2010/main" val="3616453445"/>
              </p:ext>
            </p:extLst>
          </p:nvPr>
        </p:nvGraphicFramePr>
        <p:xfrm>
          <a:off x="7151688" y="1674441"/>
          <a:ext cx="1535112" cy="438150"/>
        </p:xfrm>
        <a:graphic>
          <a:graphicData uri="http://schemas.openxmlformats.org/presentationml/2006/ole">
            <mc:AlternateContent xmlns:mc="http://schemas.openxmlformats.org/markup-compatibility/2006">
              <mc:Choice xmlns:v="urn:schemas-microsoft-com:vml" Requires="v">
                <p:oleObj name="Equation" r:id="rId13" imgW="977760" imgH="279360" progId="Equation.DSMT4">
                  <p:embed/>
                </p:oleObj>
              </mc:Choice>
              <mc:Fallback>
                <p:oleObj name="Equation" r:id="rId13" imgW="977760" imgH="27936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14"/>
                      <a:stretch>
                        <a:fillRect/>
                      </a:stretch>
                    </p:blipFill>
                    <p:spPr>
                      <a:xfrm>
                        <a:off x="7151688" y="1674441"/>
                        <a:ext cx="1535112" cy="438150"/>
                      </a:xfrm>
                      <a:prstGeom prst="rect">
                        <a:avLst/>
                      </a:prstGeom>
                      <a:ln>
                        <a:noFill/>
                      </a:ln>
                    </p:spPr>
                  </p:pic>
                </p:oleObj>
              </mc:Fallback>
            </mc:AlternateContent>
          </a:graphicData>
        </a:graphic>
      </p:graphicFrame>
      <p:sp>
        <p:nvSpPr>
          <p:cNvPr id="32" name="Arrow: Right 31">
            <a:extLst>
              <a:ext uri="{FF2B5EF4-FFF2-40B4-BE49-F238E27FC236}">
                <a16:creationId xmlns:a16="http://schemas.microsoft.com/office/drawing/2014/main" id="{74FFFB1A-E10D-4487-8634-2E33A1B0FF2B}"/>
              </a:ext>
            </a:extLst>
          </p:cNvPr>
          <p:cNvSpPr/>
          <p:nvPr/>
        </p:nvSpPr>
        <p:spPr>
          <a:xfrm>
            <a:off x="6760296" y="1828800"/>
            <a:ext cx="402504" cy="161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xplosion: 14 Points 1">
            <a:extLst>
              <a:ext uri="{FF2B5EF4-FFF2-40B4-BE49-F238E27FC236}">
                <a16:creationId xmlns:a16="http://schemas.microsoft.com/office/drawing/2014/main" id="{F943B9BE-ACEA-007E-2AA5-60EE5D3B996B}"/>
              </a:ext>
            </a:extLst>
          </p:cNvPr>
          <p:cNvSpPr/>
          <p:nvPr/>
        </p:nvSpPr>
        <p:spPr>
          <a:xfrm>
            <a:off x="8286750" y="42798"/>
            <a:ext cx="552450" cy="552450"/>
          </a:xfrm>
          <a:prstGeom prst="irregularSeal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
            </a:r>
          </a:p>
        </p:txBody>
      </p:sp>
      <p:sp>
        <p:nvSpPr>
          <p:cNvPr id="4" name="Slide Number Placeholder 3">
            <a:extLst>
              <a:ext uri="{FF2B5EF4-FFF2-40B4-BE49-F238E27FC236}">
                <a16:creationId xmlns:a16="http://schemas.microsoft.com/office/drawing/2014/main" id="{7338E802-F5E1-7565-0D40-08D4E53B2D98}"/>
              </a:ext>
            </a:extLst>
          </p:cNvPr>
          <p:cNvSpPr>
            <a:spLocks noGrp="1"/>
          </p:cNvSpPr>
          <p:nvPr>
            <p:ph type="sldNum" sz="quarter" idx="12"/>
          </p:nvPr>
        </p:nvSpPr>
        <p:spPr/>
        <p:txBody>
          <a:bodyPr/>
          <a:lstStyle/>
          <a:p>
            <a:fld id="{ADFA4485-E86D-437E-B4E8-8C05D7EEEFF7}" type="slidenum">
              <a:rPr lang="en-US" smtClean="0"/>
              <a:t>4</a:t>
            </a:fld>
            <a:endParaRPr lang="en-US"/>
          </a:p>
        </p:txBody>
      </p:sp>
    </p:spTree>
    <p:extLst>
      <p:ext uri="{BB962C8B-B14F-4D97-AF65-F5344CB8AC3E}">
        <p14:creationId xmlns:p14="http://schemas.microsoft.com/office/powerpoint/2010/main" val="876837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60285"/>
            <a:ext cx="8229600" cy="567469"/>
          </a:xfrm>
        </p:spPr>
        <p:txBody>
          <a:bodyPr>
            <a:noAutofit/>
          </a:bodyPr>
          <a:lstStyle/>
          <a:p>
            <a:r>
              <a:rPr lang="en-US" sz="3200" b="1" dirty="0"/>
              <a:t>Comparison with Electric Field</a:t>
            </a:r>
          </a:p>
        </p:txBody>
      </p:sp>
      <p:pic>
        <p:nvPicPr>
          <p:cNvPr id="4" name="Picture 3">
            <a:extLst>
              <a:ext uri="{FF2B5EF4-FFF2-40B4-BE49-F238E27FC236}">
                <a16:creationId xmlns:a16="http://schemas.microsoft.com/office/drawing/2014/main" id="{8367C4D2-501B-4840-80F0-CC0BB4FA426E}"/>
              </a:ext>
            </a:extLst>
          </p:cNvPr>
          <p:cNvPicPr>
            <a:picLocks noChangeAspect="1"/>
          </p:cNvPicPr>
          <p:nvPr/>
        </p:nvPicPr>
        <p:blipFill rotWithShape="1">
          <a:blip r:embed="rId2"/>
          <a:srcRect l="50994"/>
          <a:stretch/>
        </p:blipFill>
        <p:spPr>
          <a:xfrm>
            <a:off x="5517858" y="1408331"/>
            <a:ext cx="3058011" cy="2590067"/>
          </a:xfrm>
          <a:prstGeom prst="rect">
            <a:avLst/>
          </a:prstGeom>
        </p:spPr>
      </p:pic>
      <p:pic>
        <p:nvPicPr>
          <p:cNvPr id="5" name="Content Placeholder 13" descr="Screen Shot 2017-02-13 at 12.01.47 PM.png">
            <a:extLst>
              <a:ext uri="{FF2B5EF4-FFF2-40B4-BE49-F238E27FC236}">
                <a16:creationId xmlns:a16="http://schemas.microsoft.com/office/drawing/2014/main" id="{9FA7DB99-1525-4A12-B715-79D406BF8734}"/>
              </a:ext>
            </a:extLst>
          </p:cNvPr>
          <p:cNvPicPr>
            <a:picLocks noChangeAspect="1"/>
          </p:cNvPicPr>
          <p:nvPr/>
        </p:nvPicPr>
        <p:blipFill rotWithShape="1">
          <a:blip r:embed="rId3">
            <a:extLst>
              <a:ext uri="{28A0092B-C50C-407E-A947-70E740481C1C}">
                <a14:useLocalDpi xmlns:a14="http://schemas.microsoft.com/office/drawing/2010/main" val="0"/>
              </a:ext>
            </a:extLst>
          </a:blip>
          <a:srcRect l="21950" r="21950" b="53334"/>
          <a:stretch/>
        </p:blipFill>
        <p:spPr>
          <a:xfrm>
            <a:off x="419100" y="1881154"/>
            <a:ext cx="4572000" cy="2112091"/>
          </a:xfrm>
          <a:prstGeom prst="rect">
            <a:avLst/>
          </a:prstGeom>
        </p:spPr>
      </p:pic>
      <p:sp>
        <p:nvSpPr>
          <p:cNvPr id="3" name="TextBox 2">
            <a:extLst>
              <a:ext uri="{FF2B5EF4-FFF2-40B4-BE49-F238E27FC236}">
                <a16:creationId xmlns:a16="http://schemas.microsoft.com/office/drawing/2014/main" id="{F52B8E3F-BE52-497A-AFEB-B3CCFFC12746}"/>
              </a:ext>
            </a:extLst>
          </p:cNvPr>
          <p:cNvSpPr txBox="1"/>
          <p:nvPr/>
        </p:nvSpPr>
        <p:spPr>
          <a:xfrm>
            <a:off x="1371600" y="789085"/>
            <a:ext cx="2332370" cy="646331"/>
          </a:xfrm>
          <a:prstGeom prst="rect">
            <a:avLst/>
          </a:prstGeom>
          <a:noFill/>
        </p:spPr>
        <p:txBody>
          <a:bodyPr wrap="none" rtlCol="0">
            <a:spAutoFit/>
          </a:bodyPr>
          <a:lstStyle/>
          <a:p>
            <a:pPr algn="ctr"/>
            <a:r>
              <a:rPr lang="en-US" b="1" dirty="0"/>
              <a:t>Force in ELECTRIC field</a:t>
            </a:r>
          </a:p>
          <a:p>
            <a:pPr algn="ctr"/>
            <a:r>
              <a:rPr lang="en-US" b="1" dirty="0"/>
              <a:t>(electrostatic force)</a:t>
            </a:r>
          </a:p>
        </p:txBody>
      </p:sp>
      <p:sp>
        <p:nvSpPr>
          <p:cNvPr id="7" name="TextBox 6">
            <a:extLst>
              <a:ext uri="{FF2B5EF4-FFF2-40B4-BE49-F238E27FC236}">
                <a16:creationId xmlns:a16="http://schemas.microsoft.com/office/drawing/2014/main" id="{0B6E5D99-B0DD-48BD-AC24-C0CE2F633E24}"/>
              </a:ext>
            </a:extLst>
          </p:cNvPr>
          <p:cNvSpPr txBox="1"/>
          <p:nvPr/>
        </p:nvSpPr>
        <p:spPr>
          <a:xfrm>
            <a:off x="5791198" y="762000"/>
            <a:ext cx="2511329" cy="646331"/>
          </a:xfrm>
          <a:prstGeom prst="rect">
            <a:avLst/>
          </a:prstGeom>
          <a:noFill/>
        </p:spPr>
        <p:txBody>
          <a:bodyPr wrap="none" rtlCol="0">
            <a:spAutoFit/>
          </a:bodyPr>
          <a:lstStyle/>
          <a:p>
            <a:r>
              <a:rPr lang="en-US" b="1" dirty="0"/>
              <a:t>Force in MAGNETIC field</a:t>
            </a:r>
          </a:p>
          <a:p>
            <a:pPr algn="ctr"/>
            <a:r>
              <a:rPr lang="en-US" b="1" dirty="0"/>
              <a:t>(magnetic force)</a:t>
            </a:r>
          </a:p>
        </p:txBody>
      </p:sp>
      <p:sp>
        <p:nvSpPr>
          <p:cNvPr id="6" name="TextBox 5">
            <a:extLst>
              <a:ext uri="{FF2B5EF4-FFF2-40B4-BE49-F238E27FC236}">
                <a16:creationId xmlns:a16="http://schemas.microsoft.com/office/drawing/2014/main" id="{DA773AA2-CA9C-43FE-A0A0-281524EEA953}"/>
              </a:ext>
            </a:extLst>
          </p:cNvPr>
          <p:cNvSpPr txBox="1"/>
          <p:nvPr/>
        </p:nvSpPr>
        <p:spPr>
          <a:xfrm>
            <a:off x="838201" y="4518374"/>
            <a:ext cx="3733799" cy="646331"/>
          </a:xfrm>
          <a:prstGeom prst="rect">
            <a:avLst/>
          </a:prstGeom>
          <a:noFill/>
        </p:spPr>
        <p:txBody>
          <a:bodyPr wrap="square" rtlCol="0">
            <a:spAutoFit/>
          </a:bodyPr>
          <a:lstStyle/>
          <a:p>
            <a:r>
              <a:rPr lang="en-US" dirty="0"/>
              <a:t>The force on a test charge is in the same direction as the electric field</a:t>
            </a:r>
          </a:p>
        </p:txBody>
      </p:sp>
      <p:sp>
        <p:nvSpPr>
          <p:cNvPr id="9" name="TextBox 8">
            <a:extLst>
              <a:ext uri="{FF2B5EF4-FFF2-40B4-BE49-F238E27FC236}">
                <a16:creationId xmlns:a16="http://schemas.microsoft.com/office/drawing/2014/main" id="{54F179E3-4E38-46F4-A3DF-95458DE4E800}"/>
              </a:ext>
            </a:extLst>
          </p:cNvPr>
          <p:cNvSpPr txBox="1"/>
          <p:nvPr/>
        </p:nvSpPr>
        <p:spPr>
          <a:xfrm>
            <a:off x="5410201" y="4370458"/>
            <a:ext cx="3733799" cy="923330"/>
          </a:xfrm>
          <a:prstGeom prst="rect">
            <a:avLst/>
          </a:prstGeom>
          <a:noFill/>
        </p:spPr>
        <p:txBody>
          <a:bodyPr wrap="square" rtlCol="0">
            <a:spAutoFit/>
          </a:bodyPr>
          <a:lstStyle/>
          <a:p>
            <a:r>
              <a:rPr lang="en-US" dirty="0"/>
              <a:t>The force on a </a:t>
            </a:r>
            <a:r>
              <a:rPr lang="en-US" i="1" dirty="0"/>
              <a:t>moving</a:t>
            </a:r>
            <a:r>
              <a:rPr lang="en-US" dirty="0"/>
              <a:t> test charge is perpendicular to both magnetic field and direction of motion</a:t>
            </a:r>
          </a:p>
        </p:txBody>
      </p:sp>
      <p:cxnSp>
        <p:nvCxnSpPr>
          <p:cNvPr id="12" name="Straight Connector 11">
            <a:extLst>
              <a:ext uri="{FF2B5EF4-FFF2-40B4-BE49-F238E27FC236}">
                <a16:creationId xmlns:a16="http://schemas.microsoft.com/office/drawing/2014/main" id="{7617E277-8D99-4C58-8702-A584C4F59587}"/>
              </a:ext>
            </a:extLst>
          </p:cNvPr>
          <p:cNvCxnSpPr>
            <a:cxnSpLocks/>
          </p:cNvCxnSpPr>
          <p:nvPr/>
        </p:nvCxnSpPr>
        <p:spPr>
          <a:xfrm>
            <a:off x="5029200" y="1124395"/>
            <a:ext cx="0" cy="4317309"/>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5" name="Object 14">
            <a:extLst>
              <a:ext uri="{FF2B5EF4-FFF2-40B4-BE49-F238E27FC236}">
                <a16:creationId xmlns:a16="http://schemas.microsoft.com/office/drawing/2014/main" id="{534C67BE-D6AD-4A8D-BBA5-79A0D8A70002}"/>
              </a:ext>
            </a:extLst>
          </p:cNvPr>
          <p:cNvGraphicFramePr>
            <a:graphicFrameLocks noChangeAspect="1"/>
          </p:cNvGraphicFramePr>
          <p:nvPr>
            <p:extLst>
              <p:ext uri="{D42A27DB-BD31-4B8C-83A1-F6EECF244321}">
                <p14:modId xmlns:p14="http://schemas.microsoft.com/office/powerpoint/2010/main" val="2989316147"/>
              </p:ext>
            </p:extLst>
          </p:nvPr>
        </p:nvGraphicFramePr>
        <p:xfrm>
          <a:off x="6368286" y="3837058"/>
          <a:ext cx="1733550" cy="533400"/>
        </p:xfrm>
        <a:graphic>
          <a:graphicData uri="http://schemas.openxmlformats.org/presentationml/2006/ole">
            <mc:AlternateContent xmlns:mc="http://schemas.openxmlformats.org/markup-compatibility/2006">
              <mc:Choice xmlns:v="urn:schemas-microsoft-com:vml" Requires="v">
                <p:oleObj name="Equation" r:id="rId4" imgW="825480" imgH="253800" progId="Equation.DSMT4">
                  <p:embed/>
                </p:oleObj>
              </mc:Choice>
              <mc:Fallback>
                <p:oleObj name="Equation" r:id="rId4" imgW="825480" imgH="25380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5"/>
                      <a:stretch>
                        <a:fillRect/>
                      </a:stretch>
                    </p:blipFill>
                    <p:spPr>
                      <a:xfrm>
                        <a:off x="6368286" y="3837058"/>
                        <a:ext cx="1733550" cy="533400"/>
                      </a:xfrm>
                      <a:prstGeom prst="rect">
                        <a:avLst/>
                      </a:prstGeom>
                      <a:ln>
                        <a:noFill/>
                      </a:ln>
                    </p:spPr>
                  </p:pic>
                </p:oleObj>
              </mc:Fallback>
            </mc:AlternateContent>
          </a:graphicData>
        </a:graphic>
      </p:graphicFrame>
      <p:cxnSp>
        <p:nvCxnSpPr>
          <p:cNvPr id="18" name="Straight Connector 17">
            <a:extLst>
              <a:ext uri="{FF2B5EF4-FFF2-40B4-BE49-F238E27FC236}">
                <a16:creationId xmlns:a16="http://schemas.microsoft.com/office/drawing/2014/main" id="{AE93E2F2-CC06-411B-943A-1B4169017CD4}"/>
              </a:ext>
            </a:extLst>
          </p:cNvPr>
          <p:cNvCxnSpPr>
            <a:cxnSpLocks/>
          </p:cNvCxnSpPr>
          <p:nvPr/>
        </p:nvCxnSpPr>
        <p:spPr>
          <a:xfrm>
            <a:off x="533400" y="5441704"/>
            <a:ext cx="838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E06D2AD-C93B-4CA2-A8C9-C76F38EDB3EA}"/>
              </a:ext>
            </a:extLst>
          </p:cNvPr>
          <p:cNvSpPr txBox="1"/>
          <p:nvPr/>
        </p:nvSpPr>
        <p:spPr>
          <a:xfrm>
            <a:off x="464126" y="5505168"/>
            <a:ext cx="4339458" cy="369332"/>
          </a:xfrm>
          <a:prstGeom prst="rect">
            <a:avLst/>
          </a:prstGeom>
          <a:noFill/>
        </p:spPr>
        <p:txBody>
          <a:bodyPr wrap="none" rtlCol="0">
            <a:spAutoFit/>
          </a:bodyPr>
          <a:lstStyle/>
          <a:p>
            <a:r>
              <a:rPr lang="en-US" dirty="0"/>
              <a:t>Combine both forces: </a:t>
            </a:r>
            <a:r>
              <a:rPr lang="en-US" b="1" dirty="0"/>
              <a:t>electromagnetic force</a:t>
            </a:r>
            <a:endParaRPr lang="en-US" dirty="0"/>
          </a:p>
        </p:txBody>
      </p:sp>
      <p:graphicFrame>
        <p:nvGraphicFramePr>
          <p:cNvPr id="22" name="Object 21">
            <a:extLst>
              <a:ext uri="{FF2B5EF4-FFF2-40B4-BE49-F238E27FC236}">
                <a16:creationId xmlns:a16="http://schemas.microsoft.com/office/drawing/2014/main" id="{04566113-3F11-4040-90A2-51E2E57C7F5F}"/>
              </a:ext>
            </a:extLst>
          </p:cNvPr>
          <p:cNvGraphicFramePr>
            <a:graphicFrameLocks noChangeAspect="1"/>
          </p:cNvGraphicFramePr>
          <p:nvPr>
            <p:extLst>
              <p:ext uri="{D42A27DB-BD31-4B8C-83A1-F6EECF244321}">
                <p14:modId xmlns:p14="http://schemas.microsoft.com/office/powerpoint/2010/main" val="3882269095"/>
              </p:ext>
            </p:extLst>
          </p:nvPr>
        </p:nvGraphicFramePr>
        <p:xfrm>
          <a:off x="1219200" y="5996160"/>
          <a:ext cx="2108200" cy="506412"/>
        </p:xfrm>
        <a:graphic>
          <a:graphicData uri="http://schemas.openxmlformats.org/presentationml/2006/ole">
            <mc:AlternateContent xmlns:mc="http://schemas.openxmlformats.org/markup-compatibility/2006">
              <mc:Choice xmlns:v="urn:schemas-microsoft-com:vml" Requires="v">
                <p:oleObj name="Equation" r:id="rId6" imgW="1002960" imgH="241200" progId="Equation.DSMT4">
                  <p:embed/>
                </p:oleObj>
              </mc:Choice>
              <mc:Fallback>
                <p:oleObj name="Equation" r:id="rId6" imgW="1002960" imgH="241200" progId="Equation.DSMT4">
                  <p:embed/>
                  <p:pic>
                    <p:nvPicPr>
                      <p:cNvPr id="15" name="Object 14">
                        <a:extLst>
                          <a:ext uri="{FF2B5EF4-FFF2-40B4-BE49-F238E27FC236}">
                            <a16:creationId xmlns:a16="http://schemas.microsoft.com/office/drawing/2014/main" id="{534C67BE-D6AD-4A8D-BBA5-79A0D8A70002}"/>
                          </a:ext>
                        </a:extLst>
                      </p:cNvPr>
                      <p:cNvPicPr/>
                      <p:nvPr/>
                    </p:nvPicPr>
                    <p:blipFill>
                      <a:blip r:embed="rId7"/>
                      <a:stretch>
                        <a:fillRect/>
                      </a:stretch>
                    </p:blipFill>
                    <p:spPr>
                      <a:xfrm>
                        <a:off x="1219200" y="5996160"/>
                        <a:ext cx="2108200" cy="506412"/>
                      </a:xfrm>
                      <a:prstGeom prst="rect">
                        <a:avLst/>
                      </a:prstGeom>
                      <a:ln>
                        <a:solidFill>
                          <a:srgbClr val="FF0000"/>
                        </a:solidFill>
                      </a:ln>
                    </p:spPr>
                  </p:pic>
                </p:oleObj>
              </mc:Fallback>
            </mc:AlternateContent>
          </a:graphicData>
        </a:graphic>
      </p:graphicFrame>
      <p:cxnSp>
        <p:nvCxnSpPr>
          <p:cNvPr id="24" name="Straight Arrow Connector 23">
            <a:extLst>
              <a:ext uri="{FF2B5EF4-FFF2-40B4-BE49-F238E27FC236}">
                <a16:creationId xmlns:a16="http://schemas.microsoft.com/office/drawing/2014/main" id="{D373A174-28B6-4A7B-AED2-B5D5999EACBA}"/>
              </a:ext>
            </a:extLst>
          </p:cNvPr>
          <p:cNvCxnSpPr/>
          <p:nvPr/>
        </p:nvCxnSpPr>
        <p:spPr>
          <a:xfrm flipH="1">
            <a:off x="3581400" y="6249366"/>
            <a:ext cx="381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8AEEA40-1B71-46B6-8E62-AA4E44D37C36}"/>
              </a:ext>
            </a:extLst>
          </p:cNvPr>
          <p:cNvSpPr txBox="1"/>
          <p:nvPr/>
        </p:nvSpPr>
        <p:spPr>
          <a:xfrm>
            <a:off x="3934692" y="5925400"/>
            <a:ext cx="4267199" cy="923330"/>
          </a:xfrm>
          <a:prstGeom prst="rect">
            <a:avLst/>
          </a:prstGeom>
          <a:noFill/>
        </p:spPr>
        <p:txBody>
          <a:bodyPr wrap="square" rtlCol="0">
            <a:spAutoFit/>
          </a:bodyPr>
          <a:lstStyle/>
          <a:p>
            <a:r>
              <a:rPr lang="en-US" b="1" dirty="0"/>
              <a:t>Lorentz force</a:t>
            </a:r>
            <a:r>
              <a:rPr lang="en-US" dirty="0"/>
              <a:t>.</a:t>
            </a:r>
          </a:p>
          <a:p>
            <a:r>
              <a:rPr lang="en-US" dirty="0"/>
              <a:t>Force on a particle moving through area with both electric and magnetic fields</a:t>
            </a:r>
          </a:p>
        </p:txBody>
      </p:sp>
      <p:sp>
        <p:nvSpPr>
          <p:cNvPr id="8" name="Slide Number Placeholder 7">
            <a:extLst>
              <a:ext uri="{FF2B5EF4-FFF2-40B4-BE49-F238E27FC236}">
                <a16:creationId xmlns:a16="http://schemas.microsoft.com/office/drawing/2014/main" id="{205D6044-AF1C-D520-70A4-0C2BE0633F04}"/>
              </a:ext>
            </a:extLst>
          </p:cNvPr>
          <p:cNvSpPr>
            <a:spLocks noGrp="1"/>
          </p:cNvSpPr>
          <p:nvPr>
            <p:ph type="sldNum" sz="quarter" idx="12"/>
          </p:nvPr>
        </p:nvSpPr>
        <p:spPr/>
        <p:txBody>
          <a:bodyPr/>
          <a:lstStyle/>
          <a:p>
            <a:fld id="{ADFA4485-E86D-437E-B4E8-8C05D7EEEFF7}" type="slidenum">
              <a:rPr lang="en-US" smtClean="0"/>
              <a:t>5</a:t>
            </a:fld>
            <a:endParaRPr lang="en-US"/>
          </a:p>
        </p:txBody>
      </p:sp>
    </p:spTree>
    <p:extLst>
      <p:ext uri="{BB962C8B-B14F-4D97-AF65-F5344CB8AC3E}">
        <p14:creationId xmlns:p14="http://schemas.microsoft.com/office/powerpoint/2010/main" val="33733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FFEB"/>
        </a:solidFill>
        <a:effectLst/>
      </p:bgPr>
    </p:bg>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A1B39EF3-F11D-412A-8CBA-9DC24D617D3D}"/>
              </a:ext>
            </a:extLst>
          </p:cNvPr>
          <p:cNvGraphicFramePr>
            <a:graphicFrameLocks noChangeAspect="1"/>
          </p:cNvGraphicFramePr>
          <p:nvPr>
            <p:extLst>
              <p:ext uri="{D42A27DB-BD31-4B8C-83A1-F6EECF244321}">
                <p14:modId xmlns:p14="http://schemas.microsoft.com/office/powerpoint/2010/main" val="3884212534"/>
              </p:ext>
            </p:extLst>
          </p:nvPr>
        </p:nvGraphicFramePr>
        <p:xfrm>
          <a:off x="7372847" y="1777672"/>
          <a:ext cx="1600200" cy="425355"/>
        </p:xfrm>
        <a:graphic>
          <a:graphicData uri="http://schemas.openxmlformats.org/presentationml/2006/ole">
            <mc:AlternateContent xmlns:mc="http://schemas.openxmlformats.org/markup-compatibility/2006">
              <mc:Choice xmlns:v="urn:schemas-microsoft-com:vml" Requires="v">
                <p:oleObj name="Equation" r:id="rId3" imgW="1002960" imgH="266400" progId="Equation.DSMT4">
                  <p:embed/>
                </p:oleObj>
              </mc:Choice>
              <mc:Fallback>
                <p:oleObj name="Equation" r:id="rId3" imgW="1002960" imgH="26640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4"/>
                      <a:stretch>
                        <a:fillRect/>
                      </a:stretch>
                    </p:blipFill>
                    <p:spPr>
                      <a:xfrm>
                        <a:off x="7372847" y="1777672"/>
                        <a:ext cx="1600200" cy="425355"/>
                      </a:xfrm>
                      <a:prstGeom prst="rect">
                        <a:avLst/>
                      </a:prstGeom>
                      <a:ln>
                        <a:noFill/>
                      </a:ln>
                    </p:spPr>
                  </p:pic>
                </p:oleObj>
              </mc:Fallback>
            </mc:AlternateContent>
          </a:graphicData>
        </a:graphic>
      </p:graphicFrame>
      <p:sp>
        <p:nvSpPr>
          <p:cNvPr id="9" name="TextBox 8">
            <a:extLst>
              <a:ext uri="{FF2B5EF4-FFF2-40B4-BE49-F238E27FC236}">
                <a16:creationId xmlns:a16="http://schemas.microsoft.com/office/drawing/2014/main" id="{F9E340AE-B458-419D-AE5A-B3E93367CD77}"/>
              </a:ext>
            </a:extLst>
          </p:cNvPr>
          <p:cNvSpPr txBox="1"/>
          <p:nvPr/>
        </p:nvSpPr>
        <p:spPr>
          <a:xfrm>
            <a:off x="684701" y="859569"/>
            <a:ext cx="6872522" cy="646331"/>
          </a:xfrm>
          <a:prstGeom prst="rect">
            <a:avLst/>
          </a:prstGeom>
          <a:noFill/>
        </p:spPr>
        <p:txBody>
          <a:bodyPr wrap="none" rtlCol="0">
            <a:spAutoFit/>
          </a:bodyPr>
          <a:lstStyle/>
          <a:p>
            <a:r>
              <a:rPr lang="en-US" b="1" dirty="0"/>
              <a:t>Q: </a:t>
            </a:r>
            <a:r>
              <a:rPr lang="en-US" dirty="0"/>
              <a:t> A proton is moving through an area of constant magnetic field (into </a:t>
            </a:r>
          </a:p>
          <a:p>
            <a:r>
              <a:rPr lang="en-US" dirty="0"/>
              <a:t>      page). What is the direction of the magnetic force on it?</a:t>
            </a:r>
          </a:p>
        </p:txBody>
      </p:sp>
      <p:pic>
        <p:nvPicPr>
          <p:cNvPr id="21" name="Picture 20">
            <a:extLst>
              <a:ext uri="{FF2B5EF4-FFF2-40B4-BE49-F238E27FC236}">
                <a16:creationId xmlns:a16="http://schemas.microsoft.com/office/drawing/2014/main" id="{C6483F73-46B3-486B-9121-856E9FF7C863}"/>
              </a:ext>
            </a:extLst>
          </p:cNvPr>
          <p:cNvPicPr>
            <a:picLocks noChangeAspect="1"/>
          </p:cNvPicPr>
          <p:nvPr/>
        </p:nvPicPr>
        <p:blipFill>
          <a:blip r:embed="rId5"/>
          <a:stretch>
            <a:fillRect/>
          </a:stretch>
        </p:blipFill>
        <p:spPr>
          <a:xfrm>
            <a:off x="7688924" y="302061"/>
            <a:ext cx="1112176" cy="1488954"/>
          </a:xfrm>
          <a:prstGeom prst="rect">
            <a:avLst/>
          </a:prstGeom>
        </p:spPr>
      </p:pic>
      <p:sp>
        <p:nvSpPr>
          <p:cNvPr id="30" name="Title 1">
            <a:extLst>
              <a:ext uri="{FF2B5EF4-FFF2-40B4-BE49-F238E27FC236}">
                <a16:creationId xmlns:a16="http://schemas.microsoft.com/office/drawing/2014/main" id="{7A7D3380-D3EA-4E14-AF53-C6B2D9A48B0B}"/>
              </a:ext>
            </a:extLst>
          </p:cNvPr>
          <p:cNvSpPr txBox="1">
            <a:spLocks/>
          </p:cNvSpPr>
          <p:nvPr/>
        </p:nvSpPr>
        <p:spPr>
          <a:xfrm>
            <a:off x="457200" y="6927"/>
            <a:ext cx="8229600" cy="68924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Example </a:t>
            </a:r>
          </a:p>
        </p:txBody>
      </p:sp>
      <p:pic>
        <p:nvPicPr>
          <p:cNvPr id="7" name="Picture 6">
            <a:extLst>
              <a:ext uri="{FF2B5EF4-FFF2-40B4-BE49-F238E27FC236}">
                <a16:creationId xmlns:a16="http://schemas.microsoft.com/office/drawing/2014/main" id="{167AF414-CD98-42C8-ABD3-368D5B9FC583}"/>
              </a:ext>
            </a:extLst>
          </p:cNvPr>
          <p:cNvPicPr>
            <a:picLocks noChangeAspect="1"/>
          </p:cNvPicPr>
          <p:nvPr/>
        </p:nvPicPr>
        <p:blipFill>
          <a:blip r:embed="rId6"/>
          <a:stretch>
            <a:fillRect/>
          </a:stretch>
        </p:blipFill>
        <p:spPr>
          <a:xfrm>
            <a:off x="762000" y="1791015"/>
            <a:ext cx="4724400" cy="824023"/>
          </a:xfrm>
          <a:prstGeom prst="rect">
            <a:avLst/>
          </a:prstGeom>
        </p:spPr>
      </p:pic>
      <p:pic>
        <p:nvPicPr>
          <p:cNvPr id="29" name="Picture 28">
            <a:extLst>
              <a:ext uri="{FF2B5EF4-FFF2-40B4-BE49-F238E27FC236}">
                <a16:creationId xmlns:a16="http://schemas.microsoft.com/office/drawing/2014/main" id="{6B71891F-997A-4A8A-A0C5-E6458C9B5B22}"/>
              </a:ext>
            </a:extLst>
          </p:cNvPr>
          <p:cNvPicPr>
            <a:picLocks noChangeAspect="1"/>
          </p:cNvPicPr>
          <p:nvPr/>
        </p:nvPicPr>
        <p:blipFill>
          <a:blip r:embed="rId6"/>
          <a:stretch>
            <a:fillRect/>
          </a:stretch>
        </p:blipFill>
        <p:spPr>
          <a:xfrm>
            <a:off x="763772" y="2604977"/>
            <a:ext cx="4724400" cy="824023"/>
          </a:xfrm>
          <a:prstGeom prst="rect">
            <a:avLst/>
          </a:prstGeom>
        </p:spPr>
      </p:pic>
      <p:pic>
        <p:nvPicPr>
          <p:cNvPr id="33" name="Picture 32">
            <a:extLst>
              <a:ext uri="{FF2B5EF4-FFF2-40B4-BE49-F238E27FC236}">
                <a16:creationId xmlns:a16="http://schemas.microsoft.com/office/drawing/2014/main" id="{480EC8A4-9712-4D1C-90FF-C999931BA55D}"/>
              </a:ext>
            </a:extLst>
          </p:cNvPr>
          <p:cNvPicPr>
            <a:picLocks noChangeAspect="1"/>
          </p:cNvPicPr>
          <p:nvPr/>
        </p:nvPicPr>
        <p:blipFill>
          <a:blip r:embed="rId6"/>
          <a:stretch>
            <a:fillRect/>
          </a:stretch>
        </p:blipFill>
        <p:spPr>
          <a:xfrm>
            <a:off x="762000" y="3413623"/>
            <a:ext cx="4724400" cy="824023"/>
          </a:xfrm>
          <a:prstGeom prst="rect">
            <a:avLst/>
          </a:prstGeom>
        </p:spPr>
      </p:pic>
      <p:sp>
        <p:nvSpPr>
          <p:cNvPr id="8" name="Oval 7">
            <a:extLst>
              <a:ext uri="{FF2B5EF4-FFF2-40B4-BE49-F238E27FC236}">
                <a16:creationId xmlns:a16="http://schemas.microsoft.com/office/drawing/2014/main" id="{15A1EAAE-90B0-4638-8AE2-F5C089757C38}"/>
              </a:ext>
            </a:extLst>
          </p:cNvPr>
          <p:cNvSpPr/>
          <p:nvPr/>
        </p:nvSpPr>
        <p:spPr>
          <a:xfrm>
            <a:off x="1752600" y="2778042"/>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F0A64329-5EA1-404A-B3FE-1410BA072209}"/>
              </a:ext>
            </a:extLst>
          </p:cNvPr>
          <p:cNvCxnSpPr/>
          <p:nvPr/>
        </p:nvCxnSpPr>
        <p:spPr>
          <a:xfrm>
            <a:off x="1981200" y="2892342"/>
            <a:ext cx="9906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Object 10">
            <a:extLst>
              <a:ext uri="{FF2B5EF4-FFF2-40B4-BE49-F238E27FC236}">
                <a16:creationId xmlns:a16="http://schemas.microsoft.com/office/drawing/2014/main" id="{8406E983-FEA2-45F3-A0D8-26741C2CA30A}"/>
              </a:ext>
            </a:extLst>
          </p:cNvPr>
          <p:cNvGraphicFramePr>
            <a:graphicFrameLocks noChangeAspect="1"/>
          </p:cNvGraphicFramePr>
          <p:nvPr>
            <p:extLst>
              <p:ext uri="{D42A27DB-BD31-4B8C-83A1-F6EECF244321}">
                <p14:modId xmlns:p14="http://schemas.microsoft.com/office/powerpoint/2010/main" val="4029980070"/>
              </p:ext>
            </p:extLst>
          </p:nvPr>
        </p:nvGraphicFramePr>
        <p:xfrm>
          <a:off x="2514868" y="2493378"/>
          <a:ext cx="314449" cy="439737"/>
        </p:xfrm>
        <a:graphic>
          <a:graphicData uri="http://schemas.openxmlformats.org/presentationml/2006/ole">
            <mc:AlternateContent xmlns:mc="http://schemas.openxmlformats.org/markup-compatibility/2006">
              <mc:Choice xmlns:v="urn:schemas-microsoft-com:vml" Requires="v">
                <p:oleObj name="Equation" r:id="rId7" imgW="126720" imgH="177480" progId="Equation.DSMT4">
                  <p:embed/>
                </p:oleObj>
              </mc:Choice>
              <mc:Fallback>
                <p:oleObj name="Equation" r:id="rId7" imgW="126720" imgH="17748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8"/>
                      <a:stretch>
                        <a:fillRect/>
                      </a:stretch>
                    </p:blipFill>
                    <p:spPr>
                      <a:xfrm>
                        <a:off x="2514868" y="2493378"/>
                        <a:ext cx="314449" cy="439737"/>
                      </a:xfrm>
                      <a:prstGeom prst="rect">
                        <a:avLst/>
                      </a:prstGeom>
                      <a:ln>
                        <a:noFill/>
                      </a:ln>
                    </p:spPr>
                  </p:pic>
                </p:oleObj>
              </mc:Fallback>
            </mc:AlternateContent>
          </a:graphicData>
        </a:graphic>
      </p:graphicFrame>
      <p:sp>
        <p:nvSpPr>
          <p:cNvPr id="2" name="TextBox 1">
            <a:extLst>
              <a:ext uri="{FF2B5EF4-FFF2-40B4-BE49-F238E27FC236}">
                <a16:creationId xmlns:a16="http://schemas.microsoft.com/office/drawing/2014/main" id="{6178AC9E-8532-418B-B5CF-5D880A96A2E5}"/>
              </a:ext>
            </a:extLst>
          </p:cNvPr>
          <p:cNvSpPr txBox="1"/>
          <p:nvPr/>
        </p:nvSpPr>
        <p:spPr>
          <a:xfrm>
            <a:off x="5715000" y="2604977"/>
            <a:ext cx="1910523" cy="1754326"/>
          </a:xfrm>
          <a:prstGeom prst="rect">
            <a:avLst/>
          </a:prstGeom>
          <a:noFill/>
        </p:spPr>
        <p:txBody>
          <a:bodyPr wrap="none" rtlCol="0">
            <a:spAutoFit/>
          </a:bodyPr>
          <a:lstStyle/>
          <a:p>
            <a:r>
              <a:rPr lang="ru-RU" b="1" dirty="0"/>
              <a:t>А. </a:t>
            </a:r>
            <a:r>
              <a:rPr lang="en-US" dirty="0"/>
              <a:t>Up </a:t>
            </a:r>
            <a:r>
              <a:rPr lang="en-US" dirty="0">
                <a:sym typeface="Symbol" panose="05050102010706020507" pitchFamily="18" charset="2"/>
              </a:rPr>
              <a:t></a:t>
            </a:r>
          </a:p>
          <a:p>
            <a:r>
              <a:rPr lang="en-US" b="1" dirty="0">
                <a:sym typeface="Symbol" panose="05050102010706020507" pitchFamily="18" charset="2"/>
              </a:rPr>
              <a:t>B. </a:t>
            </a:r>
            <a:r>
              <a:rPr lang="en-US" dirty="0">
                <a:sym typeface="Symbol" panose="05050102010706020507" pitchFamily="18" charset="2"/>
              </a:rPr>
              <a:t>Down </a:t>
            </a:r>
          </a:p>
          <a:p>
            <a:r>
              <a:rPr lang="en-US" b="1" dirty="0">
                <a:sym typeface="Symbol" panose="05050102010706020507" pitchFamily="18" charset="2"/>
              </a:rPr>
              <a:t>C. </a:t>
            </a:r>
            <a:r>
              <a:rPr lang="en-US" dirty="0">
                <a:sym typeface="Symbol" panose="05050102010706020507" pitchFamily="18" charset="2"/>
              </a:rPr>
              <a:t>Into the page</a:t>
            </a:r>
          </a:p>
          <a:p>
            <a:r>
              <a:rPr lang="en-US" b="1" dirty="0">
                <a:sym typeface="Symbol" panose="05050102010706020507" pitchFamily="18" charset="2"/>
              </a:rPr>
              <a:t>D. </a:t>
            </a:r>
            <a:r>
              <a:rPr lang="en-US" dirty="0">
                <a:sym typeface="Symbol" panose="05050102010706020507" pitchFamily="18" charset="2"/>
              </a:rPr>
              <a:t>Out of the page</a:t>
            </a:r>
          </a:p>
          <a:p>
            <a:r>
              <a:rPr lang="en-US" b="1" dirty="0">
                <a:sym typeface="Symbol" panose="05050102010706020507" pitchFamily="18" charset="2"/>
              </a:rPr>
              <a:t>E. </a:t>
            </a:r>
            <a:r>
              <a:rPr lang="en-US" dirty="0">
                <a:sym typeface="Symbol" panose="05050102010706020507" pitchFamily="18" charset="2"/>
              </a:rPr>
              <a:t>Left </a:t>
            </a:r>
            <a:r>
              <a:rPr lang="en-US" dirty="0">
                <a:sym typeface="Wingdings" panose="05000000000000000000" pitchFamily="2" charset="2"/>
              </a:rPr>
              <a:t></a:t>
            </a:r>
          </a:p>
          <a:p>
            <a:r>
              <a:rPr lang="en-US" b="1" dirty="0">
                <a:sym typeface="Wingdings" panose="05000000000000000000" pitchFamily="2" charset="2"/>
              </a:rPr>
              <a:t>F. </a:t>
            </a:r>
            <a:r>
              <a:rPr lang="en-US" dirty="0">
                <a:sym typeface="Wingdings" panose="05000000000000000000" pitchFamily="2" charset="2"/>
              </a:rPr>
              <a:t>Right </a:t>
            </a:r>
            <a:endParaRPr lang="en-US" b="1" dirty="0"/>
          </a:p>
        </p:txBody>
      </p:sp>
      <p:sp>
        <p:nvSpPr>
          <p:cNvPr id="15" name="TextBox 14">
            <a:extLst>
              <a:ext uri="{FF2B5EF4-FFF2-40B4-BE49-F238E27FC236}">
                <a16:creationId xmlns:a16="http://schemas.microsoft.com/office/drawing/2014/main" id="{43D8A945-2CFB-47C2-A794-54FB5717AE86}"/>
              </a:ext>
            </a:extLst>
          </p:cNvPr>
          <p:cNvSpPr txBox="1"/>
          <p:nvPr/>
        </p:nvSpPr>
        <p:spPr>
          <a:xfrm>
            <a:off x="838200" y="5029406"/>
            <a:ext cx="5994590" cy="646331"/>
          </a:xfrm>
          <a:prstGeom prst="rect">
            <a:avLst/>
          </a:prstGeom>
          <a:noFill/>
        </p:spPr>
        <p:txBody>
          <a:bodyPr wrap="none" rtlCol="0">
            <a:spAutoFit/>
          </a:bodyPr>
          <a:lstStyle/>
          <a:p>
            <a:r>
              <a:rPr lang="en-US" b="1" dirty="0"/>
              <a:t>Q: </a:t>
            </a:r>
            <a:r>
              <a:rPr lang="en-US" dirty="0"/>
              <a:t> An </a:t>
            </a:r>
            <a:r>
              <a:rPr lang="en-US" i="1" dirty="0"/>
              <a:t>electron</a:t>
            </a:r>
            <a:r>
              <a:rPr lang="en-US" dirty="0"/>
              <a:t> is moving through an area with magnetic field.</a:t>
            </a:r>
          </a:p>
          <a:p>
            <a:r>
              <a:rPr lang="en-US" dirty="0"/>
              <a:t>      What is the direction of the magnetic force on it?</a:t>
            </a:r>
          </a:p>
        </p:txBody>
      </p:sp>
      <p:pic>
        <p:nvPicPr>
          <p:cNvPr id="17" name="Picture 16"/>
          <p:cNvPicPr>
            <a:picLocks noChangeAspect="1"/>
          </p:cNvPicPr>
          <p:nvPr/>
        </p:nvPicPr>
        <p:blipFill>
          <a:blip r:embed="rId9"/>
          <a:stretch>
            <a:fillRect/>
          </a:stretch>
        </p:blipFill>
        <p:spPr>
          <a:xfrm>
            <a:off x="180975" y="807939"/>
            <a:ext cx="552450" cy="552450"/>
          </a:xfrm>
          <a:prstGeom prst="rect">
            <a:avLst/>
          </a:prstGeom>
        </p:spPr>
      </p:pic>
      <p:pic>
        <p:nvPicPr>
          <p:cNvPr id="18" name="Picture 17"/>
          <p:cNvPicPr>
            <a:picLocks noChangeAspect="1"/>
          </p:cNvPicPr>
          <p:nvPr/>
        </p:nvPicPr>
        <p:blipFill>
          <a:blip r:embed="rId9"/>
          <a:stretch>
            <a:fillRect/>
          </a:stretch>
        </p:blipFill>
        <p:spPr>
          <a:xfrm>
            <a:off x="285750" y="5002597"/>
            <a:ext cx="552450" cy="552450"/>
          </a:xfrm>
          <a:prstGeom prst="rect">
            <a:avLst/>
          </a:prstGeom>
        </p:spPr>
      </p:pic>
      <p:graphicFrame>
        <p:nvGraphicFramePr>
          <p:cNvPr id="4" name="Object 3"/>
          <p:cNvGraphicFramePr>
            <a:graphicFrameLocks noChangeAspect="1"/>
          </p:cNvGraphicFramePr>
          <p:nvPr>
            <p:extLst>
              <p:ext uri="{D42A27DB-BD31-4B8C-83A1-F6EECF244321}">
                <p14:modId xmlns:p14="http://schemas.microsoft.com/office/powerpoint/2010/main" val="4206165603"/>
              </p:ext>
            </p:extLst>
          </p:nvPr>
        </p:nvGraphicFramePr>
        <p:xfrm>
          <a:off x="1371600" y="1921273"/>
          <a:ext cx="304800" cy="406400"/>
        </p:xfrm>
        <a:graphic>
          <a:graphicData uri="http://schemas.openxmlformats.org/presentationml/2006/ole">
            <mc:AlternateContent xmlns:mc="http://schemas.openxmlformats.org/markup-compatibility/2006">
              <mc:Choice xmlns:v="urn:schemas-microsoft-com:vml" Requires="v">
                <p:oleObj name="Equation" r:id="rId10" imgW="152280" imgH="203040" progId="Equation.DSMT4">
                  <p:embed/>
                </p:oleObj>
              </mc:Choice>
              <mc:Fallback>
                <p:oleObj name="Equation" r:id="rId10" imgW="152280" imgH="203040" progId="Equation.DSMT4">
                  <p:embed/>
                  <p:pic>
                    <p:nvPicPr>
                      <p:cNvPr id="0" name=""/>
                      <p:cNvPicPr/>
                      <p:nvPr/>
                    </p:nvPicPr>
                    <p:blipFill>
                      <a:blip r:embed="rId11"/>
                      <a:stretch>
                        <a:fillRect/>
                      </a:stretch>
                    </p:blipFill>
                    <p:spPr>
                      <a:xfrm>
                        <a:off x="1371600" y="1921273"/>
                        <a:ext cx="304800" cy="406400"/>
                      </a:xfrm>
                      <a:prstGeom prst="rect">
                        <a:avLst/>
                      </a:prstGeom>
                    </p:spPr>
                  </p:pic>
                </p:oleObj>
              </mc:Fallback>
            </mc:AlternateContent>
          </a:graphicData>
        </a:graphic>
      </p:graphicFrame>
      <p:sp>
        <p:nvSpPr>
          <p:cNvPr id="5" name="Rectangle 4"/>
          <p:cNvSpPr/>
          <p:nvPr/>
        </p:nvSpPr>
        <p:spPr>
          <a:xfrm>
            <a:off x="5715000" y="2493378"/>
            <a:ext cx="990600" cy="4397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715000" y="2933115"/>
            <a:ext cx="1117790" cy="26728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713429" y="6193984"/>
            <a:ext cx="2311210" cy="523220"/>
          </a:xfrm>
          <a:prstGeom prst="rect">
            <a:avLst/>
          </a:prstGeom>
          <a:noFill/>
        </p:spPr>
        <p:txBody>
          <a:bodyPr wrap="square" rtlCol="0">
            <a:spAutoFit/>
          </a:bodyPr>
          <a:lstStyle/>
          <a:p>
            <a:r>
              <a:rPr lang="en-US" sz="2800" b="1" dirty="0">
                <a:solidFill>
                  <a:srgbClr val="FF0000"/>
                </a:solidFill>
              </a:rPr>
              <a:t>Demo 6B-02</a:t>
            </a:r>
          </a:p>
        </p:txBody>
      </p:sp>
      <p:sp>
        <p:nvSpPr>
          <p:cNvPr id="12" name="Slide Number Placeholder 11">
            <a:extLst>
              <a:ext uri="{FF2B5EF4-FFF2-40B4-BE49-F238E27FC236}">
                <a16:creationId xmlns:a16="http://schemas.microsoft.com/office/drawing/2014/main" id="{C6693BAB-3929-93DF-18C5-E32C778B0366}"/>
              </a:ext>
            </a:extLst>
          </p:cNvPr>
          <p:cNvSpPr>
            <a:spLocks noGrp="1"/>
          </p:cNvSpPr>
          <p:nvPr>
            <p:ph type="sldNum" sz="quarter" idx="12"/>
          </p:nvPr>
        </p:nvSpPr>
        <p:spPr/>
        <p:txBody>
          <a:bodyPr/>
          <a:lstStyle/>
          <a:p>
            <a:fld id="{ADFA4485-E86D-437E-B4E8-8C05D7EEEFF7}" type="slidenum">
              <a:rPr lang="en-US" smtClean="0"/>
              <a:t>6</a:t>
            </a:fld>
            <a:endParaRPr lang="en-US"/>
          </a:p>
        </p:txBody>
      </p:sp>
    </p:spTree>
    <p:extLst>
      <p:ext uri="{BB962C8B-B14F-4D97-AF65-F5344CB8AC3E}">
        <p14:creationId xmlns:p14="http://schemas.microsoft.com/office/powerpoint/2010/main" val="316624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animBg="1"/>
      <p:bldP spid="5" grpId="1"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FEB"/>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00DB503-AC06-4F87-9731-1DD95EF8A415}"/>
              </a:ext>
            </a:extLst>
          </p:cNvPr>
          <p:cNvPicPr>
            <a:picLocks noChangeAspect="1"/>
          </p:cNvPicPr>
          <p:nvPr/>
        </p:nvPicPr>
        <p:blipFill>
          <a:blip r:embed="rId3"/>
          <a:stretch>
            <a:fillRect/>
          </a:stretch>
        </p:blipFill>
        <p:spPr>
          <a:xfrm>
            <a:off x="1015606" y="1564828"/>
            <a:ext cx="3420264" cy="3483369"/>
          </a:xfrm>
          <a:prstGeom prst="rect">
            <a:avLst/>
          </a:prstGeom>
        </p:spPr>
      </p:pic>
      <p:graphicFrame>
        <p:nvGraphicFramePr>
          <p:cNvPr id="3" name="Object 2">
            <a:extLst>
              <a:ext uri="{FF2B5EF4-FFF2-40B4-BE49-F238E27FC236}">
                <a16:creationId xmlns:a16="http://schemas.microsoft.com/office/drawing/2014/main" id="{A1B39EF3-F11D-412A-8CBA-9DC24D617D3D}"/>
              </a:ext>
            </a:extLst>
          </p:cNvPr>
          <p:cNvGraphicFramePr>
            <a:graphicFrameLocks noChangeAspect="1"/>
          </p:cNvGraphicFramePr>
          <p:nvPr/>
        </p:nvGraphicFramePr>
        <p:xfrm>
          <a:off x="7372847" y="1777672"/>
          <a:ext cx="1600200" cy="425355"/>
        </p:xfrm>
        <a:graphic>
          <a:graphicData uri="http://schemas.openxmlformats.org/presentationml/2006/ole">
            <mc:AlternateContent xmlns:mc="http://schemas.openxmlformats.org/markup-compatibility/2006">
              <mc:Choice xmlns:v="urn:schemas-microsoft-com:vml" Requires="v">
                <p:oleObj name="Equation" r:id="rId4" imgW="1002960" imgH="266400" progId="Equation.DSMT4">
                  <p:embed/>
                </p:oleObj>
              </mc:Choice>
              <mc:Fallback>
                <p:oleObj name="Equation" r:id="rId4" imgW="1002960" imgH="26640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5"/>
                      <a:stretch>
                        <a:fillRect/>
                      </a:stretch>
                    </p:blipFill>
                    <p:spPr>
                      <a:xfrm>
                        <a:off x="7372847" y="1777672"/>
                        <a:ext cx="1600200" cy="425355"/>
                      </a:xfrm>
                      <a:prstGeom prst="rect">
                        <a:avLst/>
                      </a:prstGeom>
                      <a:ln>
                        <a:noFill/>
                      </a:ln>
                    </p:spPr>
                  </p:pic>
                </p:oleObj>
              </mc:Fallback>
            </mc:AlternateContent>
          </a:graphicData>
        </a:graphic>
      </p:graphicFrame>
      <p:sp>
        <p:nvSpPr>
          <p:cNvPr id="9" name="TextBox 8">
            <a:extLst>
              <a:ext uri="{FF2B5EF4-FFF2-40B4-BE49-F238E27FC236}">
                <a16:creationId xmlns:a16="http://schemas.microsoft.com/office/drawing/2014/main" id="{F9E340AE-B458-419D-AE5A-B3E93367CD77}"/>
              </a:ext>
            </a:extLst>
          </p:cNvPr>
          <p:cNvSpPr txBox="1"/>
          <p:nvPr/>
        </p:nvSpPr>
        <p:spPr>
          <a:xfrm>
            <a:off x="684701" y="859569"/>
            <a:ext cx="5563967" cy="646331"/>
          </a:xfrm>
          <a:prstGeom prst="rect">
            <a:avLst/>
          </a:prstGeom>
          <a:noFill/>
        </p:spPr>
        <p:txBody>
          <a:bodyPr wrap="square" rtlCol="0">
            <a:spAutoFit/>
          </a:bodyPr>
          <a:lstStyle/>
          <a:p>
            <a:r>
              <a:rPr lang="en-US" b="1" dirty="0"/>
              <a:t>Q: </a:t>
            </a:r>
            <a:r>
              <a:rPr lang="en-US" dirty="0"/>
              <a:t>What will happen to a moving </a:t>
            </a:r>
            <a:r>
              <a:rPr lang="en-US" i="1" dirty="0"/>
              <a:t>electron</a:t>
            </a:r>
            <a:r>
              <a:rPr lang="en-US" dirty="0"/>
              <a:t> that enters area with perpendicular magnetic field?</a:t>
            </a:r>
          </a:p>
        </p:txBody>
      </p:sp>
      <p:pic>
        <p:nvPicPr>
          <p:cNvPr id="21" name="Picture 20">
            <a:extLst>
              <a:ext uri="{FF2B5EF4-FFF2-40B4-BE49-F238E27FC236}">
                <a16:creationId xmlns:a16="http://schemas.microsoft.com/office/drawing/2014/main" id="{C6483F73-46B3-486B-9121-856E9FF7C863}"/>
              </a:ext>
            </a:extLst>
          </p:cNvPr>
          <p:cNvPicPr>
            <a:picLocks noChangeAspect="1"/>
          </p:cNvPicPr>
          <p:nvPr/>
        </p:nvPicPr>
        <p:blipFill>
          <a:blip r:embed="rId6"/>
          <a:stretch>
            <a:fillRect/>
          </a:stretch>
        </p:blipFill>
        <p:spPr>
          <a:xfrm>
            <a:off x="7485724" y="270778"/>
            <a:ext cx="1112176" cy="1488954"/>
          </a:xfrm>
          <a:prstGeom prst="rect">
            <a:avLst/>
          </a:prstGeom>
        </p:spPr>
      </p:pic>
      <p:sp>
        <p:nvSpPr>
          <p:cNvPr id="30" name="Title 1">
            <a:extLst>
              <a:ext uri="{FF2B5EF4-FFF2-40B4-BE49-F238E27FC236}">
                <a16:creationId xmlns:a16="http://schemas.microsoft.com/office/drawing/2014/main" id="{7A7D3380-D3EA-4E14-AF53-C6B2D9A48B0B}"/>
              </a:ext>
            </a:extLst>
          </p:cNvPr>
          <p:cNvSpPr txBox="1">
            <a:spLocks/>
          </p:cNvSpPr>
          <p:nvPr/>
        </p:nvSpPr>
        <p:spPr>
          <a:xfrm>
            <a:off x="457200" y="6927"/>
            <a:ext cx="8229600" cy="68924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Motion in constant magnetic field </a:t>
            </a:r>
          </a:p>
        </p:txBody>
      </p:sp>
      <p:graphicFrame>
        <p:nvGraphicFramePr>
          <p:cNvPr id="11" name="Object 10">
            <a:extLst>
              <a:ext uri="{FF2B5EF4-FFF2-40B4-BE49-F238E27FC236}">
                <a16:creationId xmlns:a16="http://schemas.microsoft.com/office/drawing/2014/main" id="{8406E983-FEA2-45F3-A0D8-26741C2CA30A}"/>
              </a:ext>
            </a:extLst>
          </p:cNvPr>
          <p:cNvGraphicFramePr>
            <a:graphicFrameLocks noChangeAspect="1"/>
          </p:cNvGraphicFramePr>
          <p:nvPr>
            <p:extLst>
              <p:ext uri="{D42A27DB-BD31-4B8C-83A1-F6EECF244321}">
                <p14:modId xmlns:p14="http://schemas.microsoft.com/office/powerpoint/2010/main" val="2709644289"/>
              </p:ext>
            </p:extLst>
          </p:nvPr>
        </p:nvGraphicFramePr>
        <p:xfrm>
          <a:off x="624587" y="1793078"/>
          <a:ext cx="314449" cy="439737"/>
        </p:xfrm>
        <a:graphic>
          <a:graphicData uri="http://schemas.openxmlformats.org/presentationml/2006/ole">
            <mc:AlternateContent xmlns:mc="http://schemas.openxmlformats.org/markup-compatibility/2006">
              <mc:Choice xmlns:v="urn:schemas-microsoft-com:vml" Requires="v">
                <p:oleObj name="Equation" r:id="rId7" imgW="126720" imgH="177480" progId="Equation.DSMT4">
                  <p:embed/>
                </p:oleObj>
              </mc:Choice>
              <mc:Fallback>
                <p:oleObj name="Equation" r:id="rId7" imgW="126720" imgH="177480" progId="Equation.DSMT4">
                  <p:embed/>
                  <p:pic>
                    <p:nvPicPr>
                      <p:cNvPr id="11" name="Object 10">
                        <a:extLst>
                          <a:ext uri="{FF2B5EF4-FFF2-40B4-BE49-F238E27FC236}">
                            <a16:creationId xmlns:a16="http://schemas.microsoft.com/office/drawing/2014/main" id="{8406E983-FEA2-45F3-A0D8-26741C2CA30A}"/>
                          </a:ext>
                        </a:extLst>
                      </p:cNvPr>
                      <p:cNvPicPr/>
                      <p:nvPr/>
                    </p:nvPicPr>
                    <p:blipFill>
                      <a:blip r:embed="rId8"/>
                      <a:stretch>
                        <a:fillRect/>
                      </a:stretch>
                    </p:blipFill>
                    <p:spPr>
                      <a:xfrm>
                        <a:off x="624587" y="1793078"/>
                        <a:ext cx="314449" cy="439737"/>
                      </a:xfrm>
                      <a:prstGeom prst="rect">
                        <a:avLst/>
                      </a:prstGeom>
                      <a:ln>
                        <a:noFill/>
                      </a:ln>
                    </p:spPr>
                  </p:pic>
                </p:oleObj>
              </mc:Fallback>
            </mc:AlternateContent>
          </a:graphicData>
        </a:graphic>
      </p:graphicFrame>
      <p:sp>
        <p:nvSpPr>
          <p:cNvPr id="2" name="TextBox 1">
            <a:extLst>
              <a:ext uri="{FF2B5EF4-FFF2-40B4-BE49-F238E27FC236}">
                <a16:creationId xmlns:a16="http://schemas.microsoft.com/office/drawing/2014/main" id="{6178AC9E-8532-418B-B5CF-5D880A96A2E5}"/>
              </a:ext>
            </a:extLst>
          </p:cNvPr>
          <p:cNvSpPr txBox="1"/>
          <p:nvPr/>
        </p:nvSpPr>
        <p:spPr>
          <a:xfrm>
            <a:off x="4727929" y="1752600"/>
            <a:ext cx="2069926" cy="1200329"/>
          </a:xfrm>
          <a:prstGeom prst="rect">
            <a:avLst/>
          </a:prstGeom>
          <a:noFill/>
        </p:spPr>
        <p:txBody>
          <a:bodyPr wrap="none" rtlCol="0">
            <a:spAutoFit/>
          </a:bodyPr>
          <a:lstStyle/>
          <a:p>
            <a:r>
              <a:rPr lang="en-US" b="1" dirty="0" err="1"/>
              <a:t>i</a:t>
            </a:r>
            <a:r>
              <a:rPr lang="en-US" b="1" dirty="0"/>
              <a:t>) Speed will</a:t>
            </a:r>
            <a:r>
              <a:rPr lang="en-US" dirty="0"/>
              <a:t>:</a:t>
            </a:r>
          </a:p>
          <a:p>
            <a:r>
              <a:rPr lang="ru-RU" b="1" dirty="0"/>
              <a:t>А. </a:t>
            </a:r>
            <a:r>
              <a:rPr lang="en-US" dirty="0"/>
              <a:t>keep decreasing</a:t>
            </a:r>
          </a:p>
          <a:p>
            <a:r>
              <a:rPr lang="en-US" b="1" dirty="0">
                <a:sym typeface="Symbol" panose="05050102010706020507" pitchFamily="18" charset="2"/>
              </a:rPr>
              <a:t>B. </a:t>
            </a:r>
            <a:r>
              <a:rPr lang="en-US" dirty="0">
                <a:sym typeface="Symbol" panose="05050102010706020507" pitchFamily="18" charset="2"/>
              </a:rPr>
              <a:t>Keep increasing</a:t>
            </a:r>
          </a:p>
          <a:p>
            <a:r>
              <a:rPr lang="en-US" b="1" dirty="0">
                <a:sym typeface="Symbol" panose="05050102010706020507" pitchFamily="18" charset="2"/>
              </a:rPr>
              <a:t>C. </a:t>
            </a:r>
            <a:r>
              <a:rPr lang="en-US" dirty="0">
                <a:sym typeface="Symbol" panose="05050102010706020507" pitchFamily="18" charset="2"/>
              </a:rPr>
              <a:t>Will stay constant</a:t>
            </a:r>
            <a:endParaRPr lang="en-US" b="1" dirty="0">
              <a:sym typeface="Symbol" panose="05050102010706020507" pitchFamily="18" charset="2"/>
            </a:endParaRPr>
          </a:p>
        </p:txBody>
      </p:sp>
      <p:sp>
        <p:nvSpPr>
          <p:cNvPr id="8" name="Oval 7">
            <a:extLst>
              <a:ext uri="{FF2B5EF4-FFF2-40B4-BE49-F238E27FC236}">
                <a16:creationId xmlns:a16="http://schemas.microsoft.com/office/drawing/2014/main" id="{15A1EAAE-90B0-4638-8AE2-F5C089757C38}"/>
              </a:ext>
            </a:extLst>
          </p:cNvPr>
          <p:cNvSpPr/>
          <p:nvPr/>
        </p:nvSpPr>
        <p:spPr>
          <a:xfrm>
            <a:off x="261741" y="214048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29E6599-123D-47BC-A7BE-E06ADFDBFB4B}"/>
              </a:ext>
            </a:extLst>
          </p:cNvPr>
          <p:cNvSpPr txBox="1"/>
          <p:nvPr/>
        </p:nvSpPr>
        <p:spPr>
          <a:xfrm>
            <a:off x="4715059" y="3062488"/>
            <a:ext cx="4352741" cy="1200329"/>
          </a:xfrm>
          <a:prstGeom prst="rect">
            <a:avLst/>
          </a:prstGeom>
          <a:noFill/>
        </p:spPr>
        <p:txBody>
          <a:bodyPr wrap="square" rtlCol="0">
            <a:spAutoFit/>
          </a:bodyPr>
          <a:lstStyle/>
          <a:p>
            <a:r>
              <a:rPr lang="en-US" b="1" dirty="0"/>
              <a:t>ii) The force magnitude will</a:t>
            </a:r>
          </a:p>
          <a:p>
            <a:r>
              <a:rPr lang="ru-RU" b="1" dirty="0"/>
              <a:t>А. </a:t>
            </a:r>
            <a:r>
              <a:rPr lang="en-US" dirty="0"/>
              <a:t>keep decreasing</a:t>
            </a:r>
          </a:p>
          <a:p>
            <a:r>
              <a:rPr lang="en-US" b="1" dirty="0"/>
              <a:t>B. </a:t>
            </a:r>
            <a:r>
              <a:rPr lang="en-US" dirty="0"/>
              <a:t>keep increasing</a:t>
            </a:r>
          </a:p>
          <a:p>
            <a:r>
              <a:rPr lang="en-US" b="1" dirty="0"/>
              <a:t>C.</a:t>
            </a:r>
            <a:r>
              <a:rPr lang="en-US" dirty="0"/>
              <a:t> will stay constant </a:t>
            </a:r>
            <a:endParaRPr lang="en-US" b="1" dirty="0"/>
          </a:p>
        </p:txBody>
      </p:sp>
      <p:sp>
        <p:nvSpPr>
          <p:cNvPr id="23" name="TextBox 22">
            <a:extLst>
              <a:ext uri="{FF2B5EF4-FFF2-40B4-BE49-F238E27FC236}">
                <a16:creationId xmlns:a16="http://schemas.microsoft.com/office/drawing/2014/main" id="{1ECB819E-E90A-4E00-AEFA-25528E5EC2D5}"/>
              </a:ext>
            </a:extLst>
          </p:cNvPr>
          <p:cNvSpPr txBox="1"/>
          <p:nvPr/>
        </p:nvSpPr>
        <p:spPr>
          <a:xfrm>
            <a:off x="4721987" y="4372376"/>
            <a:ext cx="4352741" cy="923330"/>
          </a:xfrm>
          <a:prstGeom prst="rect">
            <a:avLst/>
          </a:prstGeom>
          <a:noFill/>
        </p:spPr>
        <p:txBody>
          <a:bodyPr wrap="square" rtlCol="0">
            <a:spAutoFit/>
          </a:bodyPr>
          <a:lstStyle/>
          <a:p>
            <a:r>
              <a:rPr lang="en-US" b="1" dirty="0"/>
              <a:t>iii) The force direction</a:t>
            </a:r>
          </a:p>
          <a:p>
            <a:r>
              <a:rPr lang="ru-RU" b="1" dirty="0"/>
              <a:t>А. </a:t>
            </a:r>
            <a:r>
              <a:rPr lang="en-US" dirty="0"/>
              <a:t>will be constant</a:t>
            </a:r>
          </a:p>
          <a:p>
            <a:r>
              <a:rPr lang="en-US" b="1" dirty="0"/>
              <a:t>B. </a:t>
            </a:r>
            <a:r>
              <a:rPr lang="en-US" dirty="0"/>
              <a:t>will keep changing </a:t>
            </a:r>
            <a:endParaRPr lang="en-US" b="1" dirty="0"/>
          </a:p>
        </p:txBody>
      </p:sp>
      <p:sp>
        <p:nvSpPr>
          <p:cNvPr id="12" name="Oval 11">
            <a:extLst>
              <a:ext uri="{FF2B5EF4-FFF2-40B4-BE49-F238E27FC236}">
                <a16:creationId xmlns:a16="http://schemas.microsoft.com/office/drawing/2014/main" id="{4AD456DD-0B74-4043-BC01-807D44A336FC}"/>
              </a:ext>
            </a:extLst>
          </p:cNvPr>
          <p:cNvSpPr/>
          <p:nvPr/>
        </p:nvSpPr>
        <p:spPr>
          <a:xfrm>
            <a:off x="-298844" y="2276746"/>
            <a:ext cx="2628900" cy="2554647"/>
          </a:xfrm>
          <a:prstGeom prst="ellipse">
            <a:avLst/>
          </a:prstGeom>
          <a:noFill/>
          <a:ln>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523B32-363B-4F64-A054-040B125A57D7}"/>
              </a:ext>
            </a:extLst>
          </p:cNvPr>
          <p:cNvSpPr/>
          <p:nvPr/>
        </p:nvSpPr>
        <p:spPr>
          <a:xfrm>
            <a:off x="-308364" y="2254780"/>
            <a:ext cx="1323969" cy="27290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AC6BB89-8BEC-4EA3-85CF-D87CA6C00C59}"/>
              </a:ext>
            </a:extLst>
          </p:cNvPr>
          <p:cNvSpPr/>
          <p:nvPr/>
        </p:nvSpPr>
        <p:spPr>
          <a:xfrm>
            <a:off x="914400" y="2164403"/>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09A42852-B07E-4027-8E20-7C6F7CB74F57}"/>
              </a:ext>
            </a:extLst>
          </p:cNvPr>
          <p:cNvSpPr/>
          <p:nvPr/>
        </p:nvSpPr>
        <p:spPr>
          <a:xfrm>
            <a:off x="261741" y="214048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cxnSp>
        <p:nvCxnSpPr>
          <p:cNvPr id="13" name="Straight Arrow Connector 12">
            <a:extLst>
              <a:ext uri="{FF2B5EF4-FFF2-40B4-BE49-F238E27FC236}">
                <a16:creationId xmlns:a16="http://schemas.microsoft.com/office/drawing/2014/main" id="{F0A64329-5EA1-404A-B3FE-1410BA072209}"/>
              </a:ext>
            </a:extLst>
          </p:cNvPr>
          <p:cNvCxnSpPr>
            <a:cxnSpLocks/>
          </p:cNvCxnSpPr>
          <p:nvPr/>
        </p:nvCxnSpPr>
        <p:spPr>
          <a:xfrm>
            <a:off x="520306" y="2254780"/>
            <a:ext cx="9906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FF7EC0E-DA3A-4EFF-9C30-268A0C8E0154}"/>
              </a:ext>
            </a:extLst>
          </p:cNvPr>
          <p:cNvCxnSpPr/>
          <p:nvPr/>
        </p:nvCxnSpPr>
        <p:spPr>
          <a:xfrm>
            <a:off x="1028700" y="2417496"/>
            <a:ext cx="0" cy="3468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1" name="Object 30">
            <a:extLst>
              <a:ext uri="{FF2B5EF4-FFF2-40B4-BE49-F238E27FC236}">
                <a16:creationId xmlns:a16="http://schemas.microsoft.com/office/drawing/2014/main" id="{8251DE89-6288-4C5A-AEDD-1ED2F55265E7}"/>
              </a:ext>
            </a:extLst>
          </p:cNvPr>
          <p:cNvGraphicFramePr>
            <a:graphicFrameLocks noChangeAspect="1"/>
          </p:cNvGraphicFramePr>
          <p:nvPr>
            <p:extLst>
              <p:ext uri="{D42A27DB-BD31-4B8C-83A1-F6EECF244321}">
                <p14:modId xmlns:p14="http://schemas.microsoft.com/office/powerpoint/2010/main" val="3286463893"/>
              </p:ext>
            </p:extLst>
          </p:nvPr>
        </p:nvGraphicFramePr>
        <p:xfrm>
          <a:off x="757243" y="2410352"/>
          <a:ext cx="261937" cy="323850"/>
        </p:xfrm>
        <a:graphic>
          <a:graphicData uri="http://schemas.openxmlformats.org/presentationml/2006/ole">
            <mc:AlternateContent xmlns:mc="http://schemas.openxmlformats.org/markup-compatibility/2006">
              <mc:Choice xmlns:v="urn:schemas-microsoft-com:vml" Requires="v">
                <p:oleObj name="Equation" r:id="rId9" imgW="164880" imgH="203040" progId="Equation.DSMT4">
                  <p:embed/>
                </p:oleObj>
              </mc:Choice>
              <mc:Fallback>
                <p:oleObj name="Equation" r:id="rId9" imgW="164880" imgH="20304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10"/>
                      <a:stretch>
                        <a:fillRect/>
                      </a:stretch>
                    </p:blipFill>
                    <p:spPr>
                      <a:xfrm>
                        <a:off x="757243" y="2410352"/>
                        <a:ext cx="261937" cy="323850"/>
                      </a:xfrm>
                      <a:prstGeom prst="rect">
                        <a:avLst/>
                      </a:prstGeom>
                      <a:ln>
                        <a:noFill/>
                      </a:ln>
                    </p:spPr>
                  </p:pic>
                </p:oleObj>
              </mc:Fallback>
            </mc:AlternateContent>
          </a:graphicData>
        </a:graphic>
      </p:graphicFrame>
      <p:sp>
        <p:nvSpPr>
          <p:cNvPr id="32" name="Oval 31">
            <a:extLst>
              <a:ext uri="{FF2B5EF4-FFF2-40B4-BE49-F238E27FC236}">
                <a16:creationId xmlns:a16="http://schemas.microsoft.com/office/drawing/2014/main" id="{F52759ED-E35C-4584-9957-0DFE93AF0CAC}"/>
              </a:ext>
            </a:extLst>
          </p:cNvPr>
          <p:cNvSpPr/>
          <p:nvPr/>
        </p:nvSpPr>
        <p:spPr>
          <a:xfrm>
            <a:off x="1562166" y="2345158"/>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3ADAB2D5-63BC-477F-8510-BDF972C89F8B}"/>
              </a:ext>
            </a:extLst>
          </p:cNvPr>
          <p:cNvCxnSpPr>
            <a:cxnSpLocks/>
          </p:cNvCxnSpPr>
          <p:nvPr/>
        </p:nvCxnSpPr>
        <p:spPr>
          <a:xfrm flipH="1">
            <a:off x="1425838" y="2572277"/>
            <a:ext cx="154781" cy="23549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5" name="Object 34">
            <a:extLst>
              <a:ext uri="{FF2B5EF4-FFF2-40B4-BE49-F238E27FC236}">
                <a16:creationId xmlns:a16="http://schemas.microsoft.com/office/drawing/2014/main" id="{B00A8933-3CBD-4558-AA61-9990538F70F8}"/>
              </a:ext>
            </a:extLst>
          </p:cNvPr>
          <p:cNvGraphicFramePr>
            <a:graphicFrameLocks noChangeAspect="1"/>
          </p:cNvGraphicFramePr>
          <p:nvPr>
            <p:extLst>
              <p:ext uri="{D42A27DB-BD31-4B8C-83A1-F6EECF244321}">
                <p14:modId xmlns:p14="http://schemas.microsoft.com/office/powerpoint/2010/main" val="3293345394"/>
              </p:ext>
            </p:extLst>
          </p:nvPr>
        </p:nvGraphicFramePr>
        <p:xfrm>
          <a:off x="1503228" y="2590912"/>
          <a:ext cx="261937" cy="323850"/>
        </p:xfrm>
        <a:graphic>
          <a:graphicData uri="http://schemas.openxmlformats.org/presentationml/2006/ole">
            <mc:AlternateContent xmlns:mc="http://schemas.openxmlformats.org/markup-compatibility/2006">
              <mc:Choice xmlns:v="urn:schemas-microsoft-com:vml" Requires="v">
                <p:oleObj name="Equation" r:id="rId9" imgW="164880" imgH="203040" progId="Equation.DSMT4">
                  <p:embed/>
                </p:oleObj>
              </mc:Choice>
              <mc:Fallback>
                <p:oleObj name="Equation" r:id="rId9" imgW="164880" imgH="203040" progId="Equation.DSMT4">
                  <p:embed/>
                  <p:pic>
                    <p:nvPicPr>
                      <p:cNvPr id="31" name="Object 30">
                        <a:extLst>
                          <a:ext uri="{FF2B5EF4-FFF2-40B4-BE49-F238E27FC236}">
                            <a16:creationId xmlns:a16="http://schemas.microsoft.com/office/drawing/2014/main" id="{8251DE89-6288-4C5A-AEDD-1ED2F55265E7}"/>
                          </a:ext>
                        </a:extLst>
                      </p:cNvPr>
                      <p:cNvPicPr/>
                      <p:nvPr/>
                    </p:nvPicPr>
                    <p:blipFill>
                      <a:blip r:embed="rId10"/>
                      <a:stretch>
                        <a:fillRect/>
                      </a:stretch>
                    </p:blipFill>
                    <p:spPr>
                      <a:xfrm>
                        <a:off x="1503228" y="2590912"/>
                        <a:ext cx="261937" cy="323850"/>
                      </a:xfrm>
                      <a:prstGeom prst="rect">
                        <a:avLst/>
                      </a:prstGeom>
                      <a:ln>
                        <a:noFill/>
                      </a:ln>
                    </p:spPr>
                  </p:pic>
                </p:oleObj>
              </mc:Fallback>
            </mc:AlternateContent>
          </a:graphicData>
        </a:graphic>
      </p:graphicFrame>
      <p:sp>
        <p:nvSpPr>
          <p:cNvPr id="37" name="Oval 36">
            <a:extLst>
              <a:ext uri="{FF2B5EF4-FFF2-40B4-BE49-F238E27FC236}">
                <a16:creationId xmlns:a16="http://schemas.microsoft.com/office/drawing/2014/main" id="{2898CE51-B508-42C2-9045-E176E88ADD78}"/>
              </a:ext>
            </a:extLst>
          </p:cNvPr>
          <p:cNvSpPr/>
          <p:nvPr/>
        </p:nvSpPr>
        <p:spPr>
          <a:xfrm>
            <a:off x="2101456" y="2930013"/>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E70BA261-BF43-43E1-9C25-87456E5F1FEB}"/>
              </a:ext>
            </a:extLst>
          </p:cNvPr>
          <p:cNvCxnSpPr>
            <a:cxnSpLocks/>
          </p:cNvCxnSpPr>
          <p:nvPr/>
        </p:nvCxnSpPr>
        <p:spPr>
          <a:xfrm flipH="1">
            <a:off x="1820702" y="3083477"/>
            <a:ext cx="235438" cy="150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93265C4D-BCAA-4A0B-B8F1-03ECD31183F9}"/>
              </a:ext>
            </a:extLst>
          </p:cNvPr>
          <p:cNvSpPr/>
          <p:nvPr/>
        </p:nvSpPr>
        <p:spPr>
          <a:xfrm>
            <a:off x="2093358" y="3999543"/>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a:extLst>
              <a:ext uri="{FF2B5EF4-FFF2-40B4-BE49-F238E27FC236}">
                <a16:creationId xmlns:a16="http://schemas.microsoft.com/office/drawing/2014/main" id="{125A6C61-D96F-49E2-BE35-FD7CE399E7A6}"/>
              </a:ext>
            </a:extLst>
          </p:cNvPr>
          <p:cNvCxnSpPr>
            <a:cxnSpLocks/>
          </p:cNvCxnSpPr>
          <p:nvPr/>
        </p:nvCxnSpPr>
        <p:spPr>
          <a:xfrm flipH="1" flipV="1">
            <a:off x="1834313" y="3945666"/>
            <a:ext cx="238902" cy="11281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6" name="Object 45">
            <a:extLst>
              <a:ext uri="{FF2B5EF4-FFF2-40B4-BE49-F238E27FC236}">
                <a16:creationId xmlns:a16="http://schemas.microsoft.com/office/drawing/2014/main" id="{D07AB567-B503-4779-ABA6-F3FF9D9251DE}"/>
              </a:ext>
            </a:extLst>
          </p:cNvPr>
          <p:cNvGraphicFramePr>
            <a:graphicFrameLocks noChangeAspect="1"/>
          </p:cNvGraphicFramePr>
          <p:nvPr>
            <p:extLst>
              <p:ext uri="{D42A27DB-BD31-4B8C-83A1-F6EECF244321}">
                <p14:modId xmlns:p14="http://schemas.microsoft.com/office/powerpoint/2010/main" val="1864815386"/>
              </p:ext>
            </p:extLst>
          </p:nvPr>
        </p:nvGraphicFramePr>
        <p:xfrm>
          <a:off x="1775386" y="3228138"/>
          <a:ext cx="261937" cy="323850"/>
        </p:xfrm>
        <a:graphic>
          <a:graphicData uri="http://schemas.openxmlformats.org/presentationml/2006/ole">
            <mc:AlternateContent xmlns:mc="http://schemas.openxmlformats.org/markup-compatibility/2006">
              <mc:Choice xmlns:v="urn:schemas-microsoft-com:vml" Requires="v">
                <p:oleObj name="Equation" r:id="rId9" imgW="164880" imgH="203040" progId="Equation.DSMT4">
                  <p:embed/>
                </p:oleObj>
              </mc:Choice>
              <mc:Fallback>
                <p:oleObj name="Equation" r:id="rId9" imgW="164880" imgH="203040" progId="Equation.DSMT4">
                  <p:embed/>
                  <p:pic>
                    <p:nvPicPr>
                      <p:cNvPr id="35" name="Object 34">
                        <a:extLst>
                          <a:ext uri="{FF2B5EF4-FFF2-40B4-BE49-F238E27FC236}">
                            <a16:creationId xmlns:a16="http://schemas.microsoft.com/office/drawing/2014/main" id="{B00A8933-3CBD-4558-AA61-9990538F70F8}"/>
                          </a:ext>
                        </a:extLst>
                      </p:cNvPr>
                      <p:cNvPicPr/>
                      <p:nvPr/>
                    </p:nvPicPr>
                    <p:blipFill>
                      <a:blip r:embed="rId10"/>
                      <a:stretch>
                        <a:fillRect/>
                      </a:stretch>
                    </p:blipFill>
                    <p:spPr>
                      <a:xfrm>
                        <a:off x="1775386" y="3228138"/>
                        <a:ext cx="261937" cy="323850"/>
                      </a:xfrm>
                      <a:prstGeom prst="rect">
                        <a:avLst/>
                      </a:prstGeom>
                      <a:ln>
                        <a:noFill/>
                      </a:ln>
                    </p:spPr>
                  </p:pic>
                </p:oleObj>
              </mc:Fallback>
            </mc:AlternateContent>
          </a:graphicData>
        </a:graphic>
      </p:graphicFrame>
      <p:graphicFrame>
        <p:nvGraphicFramePr>
          <p:cNvPr id="47" name="Object 46">
            <a:extLst>
              <a:ext uri="{FF2B5EF4-FFF2-40B4-BE49-F238E27FC236}">
                <a16:creationId xmlns:a16="http://schemas.microsoft.com/office/drawing/2014/main" id="{96DD9B01-A264-4385-ABEF-AB14F9B3C89D}"/>
              </a:ext>
            </a:extLst>
          </p:cNvPr>
          <p:cNvGraphicFramePr>
            <a:graphicFrameLocks noChangeAspect="1"/>
          </p:cNvGraphicFramePr>
          <p:nvPr>
            <p:extLst>
              <p:ext uri="{D42A27DB-BD31-4B8C-83A1-F6EECF244321}">
                <p14:modId xmlns:p14="http://schemas.microsoft.com/office/powerpoint/2010/main" val="231380007"/>
              </p:ext>
            </p:extLst>
          </p:nvPr>
        </p:nvGraphicFramePr>
        <p:xfrm>
          <a:off x="1573559" y="3961113"/>
          <a:ext cx="261937" cy="323850"/>
        </p:xfrm>
        <a:graphic>
          <a:graphicData uri="http://schemas.openxmlformats.org/presentationml/2006/ole">
            <mc:AlternateContent xmlns:mc="http://schemas.openxmlformats.org/markup-compatibility/2006">
              <mc:Choice xmlns:v="urn:schemas-microsoft-com:vml" Requires="v">
                <p:oleObj name="Equation" r:id="rId9" imgW="164880" imgH="203040" progId="Equation.DSMT4">
                  <p:embed/>
                </p:oleObj>
              </mc:Choice>
              <mc:Fallback>
                <p:oleObj name="Equation" r:id="rId9" imgW="164880" imgH="203040" progId="Equation.DSMT4">
                  <p:embed/>
                  <p:pic>
                    <p:nvPicPr>
                      <p:cNvPr id="46" name="Object 45">
                        <a:extLst>
                          <a:ext uri="{FF2B5EF4-FFF2-40B4-BE49-F238E27FC236}">
                            <a16:creationId xmlns:a16="http://schemas.microsoft.com/office/drawing/2014/main" id="{D07AB567-B503-4779-ABA6-F3FF9D9251DE}"/>
                          </a:ext>
                        </a:extLst>
                      </p:cNvPr>
                      <p:cNvPicPr/>
                      <p:nvPr/>
                    </p:nvPicPr>
                    <p:blipFill>
                      <a:blip r:embed="rId10"/>
                      <a:stretch>
                        <a:fillRect/>
                      </a:stretch>
                    </p:blipFill>
                    <p:spPr>
                      <a:xfrm>
                        <a:off x="1573559" y="3961113"/>
                        <a:ext cx="261937" cy="323850"/>
                      </a:xfrm>
                      <a:prstGeom prst="rect">
                        <a:avLst/>
                      </a:prstGeom>
                      <a:ln>
                        <a:noFill/>
                      </a:ln>
                    </p:spPr>
                  </p:pic>
                </p:oleObj>
              </mc:Fallback>
            </mc:AlternateContent>
          </a:graphicData>
        </a:graphic>
      </p:graphicFrame>
      <p:sp>
        <p:nvSpPr>
          <p:cNvPr id="48" name="TextBox 47">
            <a:extLst>
              <a:ext uri="{FF2B5EF4-FFF2-40B4-BE49-F238E27FC236}">
                <a16:creationId xmlns:a16="http://schemas.microsoft.com/office/drawing/2014/main" id="{58B46BB7-FF41-4D6E-A93F-63E7D94DEB7A}"/>
              </a:ext>
            </a:extLst>
          </p:cNvPr>
          <p:cNvSpPr txBox="1"/>
          <p:nvPr/>
        </p:nvSpPr>
        <p:spPr>
          <a:xfrm>
            <a:off x="4791259" y="5488790"/>
            <a:ext cx="4352741" cy="1200329"/>
          </a:xfrm>
          <a:prstGeom prst="rect">
            <a:avLst/>
          </a:prstGeom>
          <a:noFill/>
        </p:spPr>
        <p:txBody>
          <a:bodyPr wrap="square" rtlCol="0">
            <a:spAutoFit/>
          </a:bodyPr>
          <a:lstStyle/>
          <a:p>
            <a:r>
              <a:rPr lang="en-US" b="1" dirty="0"/>
              <a:t>iv) The kinetic energy</a:t>
            </a:r>
          </a:p>
          <a:p>
            <a:r>
              <a:rPr lang="ru-RU" b="1" dirty="0"/>
              <a:t>А. </a:t>
            </a:r>
            <a:r>
              <a:rPr lang="en-US" dirty="0"/>
              <a:t>Will</a:t>
            </a:r>
            <a:r>
              <a:rPr lang="en-US" b="1" dirty="0"/>
              <a:t> </a:t>
            </a:r>
            <a:r>
              <a:rPr lang="en-US" dirty="0"/>
              <a:t>keep decreasing</a:t>
            </a:r>
          </a:p>
          <a:p>
            <a:r>
              <a:rPr lang="en-US" b="1" dirty="0">
                <a:sym typeface="Symbol" panose="05050102010706020507" pitchFamily="18" charset="2"/>
              </a:rPr>
              <a:t>B. </a:t>
            </a:r>
            <a:r>
              <a:rPr lang="en-US" dirty="0">
                <a:sym typeface="Symbol" panose="05050102010706020507" pitchFamily="18" charset="2"/>
              </a:rPr>
              <a:t>will keep increasing</a:t>
            </a:r>
          </a:p>
          <a:p>
            <a:r>
              <a:rPr lang="en-US" b="1" dirty="0">
                <a:sym typeface="Symbol" panose="05050102010706020507" pitchFamily="18" charset="2"/>
              </a:rPr>
              <a:t>C. </a:t>
            </a:r>
            <a:r>
              <a:rPr lang="en-US" dirty="0">
                <a:sym typeface="Symbol" panose="05050102010706020507" pitchFamily="18" charset="2"/>
              </a:rPr>
              <a:t>Will stay constant</a:t>
            </a:r>
            <a:endParaRPr lang="en-US" b="1" dirty="0">
              <a:sym typeface="Symbol" panose="05050102010706020507" pitchFamily="18" charset="2"/>
            </a:endParaRPr>
          </a:p>
        </p:txBody>
      </p:sp>
      <p:sp>
        <p:nvSpPr>
          <p:cNvPr id="49" name="TextBox 48">
            <a:extLst>
              <a:ext uri="{FF2B5EF4-FFF2-40B4-BE49-F238E27FC236}">
                <a16:creationId xmlns:a16="http://schemas.microsoft.com/office/drawing/2014/main" id="{B9FEDA0F-8D98-4559-A07B-89B103581C16}"/>
              </a:ext>
            </a:extLst>
          </p:cNvPr>
          <p:cNvSpPr txBox="1"/>
          <p:nvPr/>
        </p:nvSpPr>
        <p:spPr>
          <a:xfrm>
            <a:off x="990366" y="5002438"/>
            <a:ext cx="1831976" cy="369332"/>
          </a:xfrm>
          <a:prstGeom prst="rect">
            <a:avLst/>
          </a:prstGeom>
          <a:noFill/>
        </p:spPr>
        <p:txBody>
          <a:bodyPr wrap="none" rtlCol="0">
            <a:spAutoFit/>
          </a:bodyPr>
          <a:lstStyle/>
          <a:p>
            <a:r>
              <a:rPr lang="en-US" b="1" dirty="0"/>
              <a:t>Trajectory: circle!</a:t>
            </a:r>
          </a:p>
        </p:txBody>
      </p:sp>
      <p:graphicFrame>
        <p:nvGraphicFramePr>
          <p:cNvPr id="33" name="Object 32">
            <a:extLst>
              <a:ext uri="{FF2B5EF4-FFF2-40B4-BE49-F238E27FC236}">
                <a16:creationId xmlns:a16="http://schemas.microsoft.com/office/drawing/2014/main" id="{0B63CB18-6897-4D1E-947A-9F3BD9B2966F}"/>
              </a:ext>
            </a:extLst>
          </p:cNvPr>
          <p:cNvGraphicFramePr>
            <a:graphicFrameLocks noChangeAspect="1"/>
          </p:cNvGraphicFramePr>
          <p:nvPr>
            <p:extLst>
              <p:ext uri="{D42A27DB-BD31-4B8C-83A1-F6EECF244321}">
                <p14:modId xmlns:p14="http://schemas.microsoft.com/office/powerpoint/2010/main" val="3732209031"/>
              </p:ext>
            </p:extLst>
          </p:nvPr>
        </p:nvGraphicFramePr>
        <p:xfrm>
          <a:off x="1095963" y="5744738"/>
          <a:ext cx="1047264" cy="863006"/>
        </p:xfrm>
        <a:graphic>
          <a:graphicData uri="http://schemas.openxmlformats.org/presentationml/2006/ole">
            <mc:AlternateContent xmlns:mc="http://schemas.openxmlformats.org/markup-compatibility/2006">
              <mc:Choice xmlns:v="urn:schemas-microsoft-com:vml" Requires="v">
                <p:oleObj name="Equation" r:id="rId11" imgW="799920" imgH="660240" progId="Equation.DSMT4">
                  <p:embed/>
                </p:oleObj>
              </mc:Choice>
              <mc:Fallback>
                <p:oleObj name="Equation" r:id="rId11" imgW="799920" imgH="660240" progId="Equation.DSMT4">
                  <p:embed/>
                  <p:pic>
                    <p:nvPicPr>
                      <p:cNvPr id="7" name="Object 6">
                        <a:extLst>
                          <a:ext uri="{FF2B5EF4-FFF2-40B4-BE49-F238E27FC236}">
                            <a16:creationId xmlns:a16="http://schemas.microsoft.com/office/drawing/2014/main" id="{79D426B8-0B73-4C02-9DA2-52956CB6D8EB}"/>
                          </a:ext>
                        </a:extLst>
                      </p:cNvPr>
                      <p:cNvPicPr/>
                      <p:nvPr/>
                    </p:nvPicPr>
                    <p:blipFill>
                      <a:blip r:embed="rId12"/>
                      <a:stretch>
                        <a:fillRect/>
                      </a:stretch>
                    </p:blipFill>
                    <p:spPr>
                      <a:xfrm>
                        <a:off x="1095963" y="5744738"/>
                        <a:ext cx="1047264" cy="863006"/>
                      </a:xfrm>
                      <a:prstGeom prst="rect">
                        <a:avLst/>
                      </a:prstGeom>
                      <a:ln>
                        <a:noFill/>
                      </a:ln>
                    </p:spPr>
                  </p:pic>
                </p:oleObj>
              </mc:Fallback>
            </mc:AlternateContent>
          </a:graphicData>
        </a:graphic>
      </p:graphicFrame>
      <p:graphicFrame>
        <p:nvGraphicFramePr>
          <p:cNvPr id="36" name="Object 35">
            <a:extLst>
              <a:ext uri="{FF2B5EF4-FFF2-40B4-BE49-F238E27FC236}">
                <a16:creationId xmlns:a16="http://schemas.microsoft.com/office/drawing/2014/main" id="{61839D12-A5AC-4094-B026-9AC8F10AAB36}"/>
              </a:ext>
            </a:extLst>
          </p:cNvPr>
          <p:cNvGraphicFramePr>
            <a:graphicFrameLocks noChangeAspect="1"/>
          </p:cNvGraphicFramePr>
          <p:nvPr>
            <p:extLst>
              <p:ext uri="{D42A27DB-BD31-4B8C-83A1-F6EECF244321}">
                <p14:modId xmlns:p14="http://schemas.microsoft.com/office/powerpoint/2010/main" val="600910630"/>
              </p:ext>
            </p:extLst>
          </p:nvPr>
        </p:nvGraphicFramePr>
        <p:xfrm>
          <a:off x="2676816" y="5910502"/>
          <a:ext cx="1047264" cy="753204"/>
        </p:xfrm>
        <a:graphic>
          <a:graphicData uri="http://schemas.openxmlformats.org/presentationml/2006/ole">
            <mc:AlternateContent xmlns:mc="http://schemas.openxmlformats.org/markup-compatibility/2006">
              <mc:Choice xmlns:v="urn:schemas-microsoft-com:vml" Requires="v">
                <p:oleObj name="Equation" r:id="rId13" imgW="583920" imgH="419040" progId="Equation.DSMT4">
                  <p:embed/>
                </p:oleObj>
              </mc:Choice>
              <mc:Fallback>
                <p:oleObj name="Equation" r:id="rId13" imgW="583920" imgH="419040" progId="Equation.DSMT4">
                  <p:embed/>
                  <p:pic>
                    <p:nvPicPr>
                      <p:cNvPr id="8" name="Object 7">
                        <a:extLst>
                          <a:ext uri="{FF2B5EF4-FFF2-40B4-BE49-F238E27FC236}">
                            <a16:creationId xmlns:a16="http://schemas.microsoft.com/office/drawing/2014/main" id="{483A34B0-7878-42A6-9448-C599370B0033}"/>
                          </a:ext>
                        </a:extLst>
                      </p:cNvPr>
                      <p:cNvPicPr/>
                      <p:nvPr/>
                    </p:nvPicPr>
                    <p:blipFill>
                      <a:blip r:embed="rId14"/>
                      <a:stretch>
                        <a:fillRect/>
                      </a:stretch>
                    </p:blipFill>
                    <p:spPr>
                      <a:xfrm>
                        <a:off x="2676816" y="5910502"/>
                        <a:ext cx="1047264" cy="753204"/>
                      </a:xfrm>
                      <a:prstGeom prst="rect">
                        <a:avLst/>
                      </a:prstGeom>
                      <a:ln>
                        <a:solidFill>
                          <a:schemeClr val="tx2">
                            <a:lumMod val="60000"/>
                            <a:lumOff val="40000"/>
                          </a:schemeClr>
                        </a:solidFill>
                      </a:ln>
                    </p:spPr>
                  </p:pic>
                </p:oleObj>
              </mc:Fallback>
            </mc:AlternateContent>
          </a:graphicData>
        </a:graphic>
      </p:graphicFrame>
      <p:sp>
        <p:nvSpPr>
          <p:cNvPr id="5" name="TextBox 4">
            <a:extLst>
              <a:ext uri="{FF2B5EF4-FFF2-40B4-BE49-F238E27FC236}">
                <a16:creationId xmlns:a16="http://schemas.microsoft.com/office/drawing/2014/main" id="{C624F54F-6107-41F9-912A-345F0047F21A}"/>
              </a:ext>
            </a:extLst>
          </p:cNvPr>
          <p:cNvSpPr txBox="1"/>
          <p:nvPr/>
        </p:nvSpPr>
        <p:spPr>
          <a:xfrm>
            <a:off x="990366" y="5321640"/>
            <a:ext cx="2066463" cy="369332"/>
          </a:xfrm>
          <a:prstGeom prst="rect">
            <a:avLst/>
          </a:prstGeom>
          <a:noFill/>
        </p:spPr>
        <p:txBody>
          <a:bodyPr wrap="none" rtlCol="0">
            <a:spAutoFit/>
          </a:bodyPr>
          <a:lstStyle/>
          <a:p>
            <a:r>
              <a:rPr lang="en-US" dirty="0"/>
              <a:t>Find radius of circle:</a:t>
            </a:r>
          </a:p>
        </p:txBody>
      </p:sp>
      <p:sp>
        <p:nvSpPr>
          <p:cNvPr id="39" name="Arrow: Right 38">
            <a:extLst>
              <a:ext uri="{FF2B5EF4-FFF2-40B4-BE49-F238E27FC236}">
                <a16:creationId xmlns:a16="http://schemas.microsoft.com/office/drawing/2014/main" id="{BBC53A57-EAAB-482F-AABA-98CC0F1F96D8}"/>
              </a:ext>
            </a:extLst>
          </p:cNvPr>
          <p:cNvSpPr/>
          <p:nvPr/>
        </p:nvSpPr>
        <p:spPr>
          <a:xfrm>
            <a:off x="2267995" y="6229564"/>
            <a:ext cx="245077" cy="112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p:nvPicPr>
        <p:blipFill>
          <a:blip r:embed="rId15"/>
          <a:stretch>
            <a:fillRect/>
          </a:stretch>
        </p:blipFill>
        <p:spPr>
          <a:xfrm>
            <a:off x="180975" y="807939"/>
            <a:ext cx="552450" cy="552450"/>
          </a:xfrm>
          <a:prstGeom prst="rect">
            <a:avLst/>
          </a:prstGeom>
        </p:spPr>
      </p:pic>
      <p:sp>
        <p:nvSpPr>
          <p:cNvPr id="4" name="Oval 3"/>
          <p:cNvSpPr/>
          <p:nvPr/>
        </p:nvSpPr>
        <p:spPr>
          <a:xfrm>
            <a:off x="4715059" y="2614064"/>
            <a:ext cx="314141" cy="3577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4705778" y="3927227"/>
            <a:ext cx="314141" cy="3577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4715059" y="4976264"/>
            <a:ext cx="314141" cy="3577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800600" y="6347864"/>
            <a:ext cx="314141" cy="3577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7EA3F85-55AC-8946-C9D0-4FEBBEC81E6A}"/>
              </a:ext>
            </a:extLst>
          </p:cNvPr>
          <p:cNvSpPr>
            <a:spLocks noGrp="1"/>
          </p:cNvSpPr>
          <p:nvPr>
            <p:ph type="sldNum" sz="quarter" idx="12"/>
          </p:nvPr>
        </p:nvSpPr>
        <p:spPr/>
        <p:txBody>
          <a:bodyPr/>
          <a:lstStyle/>
          <a:p>
            <a:fld id="{ADFA4485-E86D-437E-B4E8-8C05D7EEEFF7}" type="slidenum">
              <a:rPr lang="en-US" smtClean="0"/>
              <a:t>7</a:t>
            </a:fld>
            <a:endParaRPr lang="en-US"/>
          </a:p>
        </p:txBody>
      </p:sp>
    </p:spTree>
    <p:extLst>
      <p:ext uri="{BB962C8B-B14F-4D97-AF65-F5344CB8AC3E}">
        <p14:creationId xmlns:p14="http://schemas.microsoft.com/office/powerpoint/2010/main" val="1283397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12" grpId="0" animBg="1"/>
      <p:bldP spid="25" grpId="0" animBg="1"/>
      <p:bldP spid="32" grpId="0" animBg="1"/>
      <p:bldP spid="37" grpId="0" animBg="1"/>
      <p:bldP spid="41" grpId="0" animBg="1"/>
      <p:bldP spid="48" grpId="0"/>
      <p:bldP spid="49" grpId="0"/>
      <p:bldP spid="5" grpId="0"/>
      <p:bldP spid="39" grpId="0" animBg="1"/>
      <p:bldP spid="4" grpId="0" animBg="1"/>
      <p:bldP spid="43" grpId="0" animBg="1"/>
      <p:bldP spid="44"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7A7D3380-D3EA-4E14-AF53-C6B2D9A48B0B}"/>
              </a:ext>
            </a:extLst>
          </p:cNvPr>
          <p:cNvSpPr txBox="1">
            <a:spLocks/>
          </p:cNvSpPr>
          <p:nvPr/>
        </p:nvSpPr>
        <p:spPr>
          <a:xfrm>
            <a:off x="457200" y="6927"/>
            <a:ext cx="8229600" cy="68924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Example: electron, mass-to-charge ratio</a:t>
            </a:r>
          </a:p>
        </p:txBody>
      </p:sp>
      <p:graphicFrame>
        <p:nvGraphicFramePr>
          <p:cNvPr id="11" name="Object 10">
            <a:extLst>
              <a:ext uri="{FF2B5EF4-FFF2-40B4-BE49-F238E27FC236}">
                <a16:creationId xmlns:a16="http://schemas.microsoft.com/office/drawing/2014/main" id="{7916FC35-A267-4518-BAB3-B80F632C39D7}"/>
              </a:ext>
            </a:extLst>
          </p:cNvPr>
          <p:cNvGraphicFramePr>
            <a:graphicFrameLocks noChangeAspect="1"/>
          </p:cNvGraphicFramePr>
          <p:nvPr>
            <p:extLst>
              <p:ext uri="{D42A27DB-BD31-4B8C-83A1-F6EECF244321}">
                <p14:modId xmlns:p14="http://schemas.microsoft.com/office/powerpoint/2010/main" val="3253788656"/>
              </p:ext>
            </p:extLst>
          </p:nvPr>
        </p:nvGraphicFramePr>
        <p:xfrm>
          <a:off x="4267200" y="990600"/>
          <a:ext cx="1047264" cy="753204"/>
        </p:xfrm>
        <a:graphic>
          <a:graphicData uri="http://schemas.openxmlformats.org/presentationml/2006/ole">
            <mc:AlternateContent xmlns:mc="http://schemas.openxmlformats.org/markup-compatibility/2006">
              <mc:Choice xmlns:v="urn:schemas-microsoft-com:vml" Requires="v">
                <p:oleObj name="Equation" r:id="rId3" imgW="583920" imgH="419040" progId="Equation.DSMT4">
                  <p:embed/>
                </p:oleObj>
              </mc:Choice>
              <mc:Fallback>
                <p:oleObj name="Equation" r:id="rId3" imgW="583920" imgH="419040" progId="Equation.DSMT4">
                  <p:embed/>
                  <p:pic>
                    <p:nvPicPr>
                      <p:cNvPr id="36" name="Object 35">
                        <a:extLst>
                          <a:ext uri="{FF2B5EF4-FFF2-40B4-BE49-F238E27FC236}">
                            <a16:creationId xmlns:a16="http://schemas.microsoft.com/office/drawing/2014/main" id="{61839D12-A5AC-4094-B026-9AC8F10AAB36}"/>
                          </a:ext>
                        </a:extLst>
                      </p:cNvPr>
                      <p:cNvPicPr/>
                      <p:nvPr/>
                    </p:nvPicPr>
                    <p:blipFill>
                      <a:blip r:embed="rId4"/>
                      <a:stretch>
                        <a:fillRect/>
                      </a:stretch>
                    </p:blipFill>
                    <p:spPr>
                      <a:xfrm>
                        <a:off x="4267200" y="990600"/>
                        <a:ext cx="1047264" cy="753204"/>
                      </a:xfrm>
                      <a:prstGeom prst="rect">
                        <a:avLst/>
                      </a:prstGeom>
                      <a:ln>
                        <a:noFill/>
                      </a:ln>
                    </p:spPr>
                  </p:pic>
                </p:oleObj>
              </mc:Fallback>
            </mc:AlternateContent>
          </a:graphicData>
        </a:graphic>
      </p:graphicFrame>
      <p:sp>
        <p:nvSpPr>
          <p:cNvPr id="2" name="Arrow: Right 1">
            <a:extLst>
              <a:ext uri="{FF2B5EF4-FFF2-40B4-BE49-F238E27FC236}">
                <a16:creationId xmlns:a16="http://schemas.microsoft.com/office/drawing/2014/main" id="{AE6D3339-5A18-4177-B9E8-02A2CAAFF18F}"/>
              </a:ext>
            </a:extLst>
          </p:cNvPr>
          <p:cNvSpPr/>
          <p:nvPr/>
        </p:nvSpPr>
        <p:spPr>
          <a:xfrm>
            <a:off x="5562600" y="1219200"/>
            <a:ext cx="7620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Object 12">
            <a:extLst>
              <a:ext uri="{FF2B5EF4-FFF2-40B4-BE49-F238E27FC236}">
                <a16:creationId xmlns:a16="http://schemas.microsoft.com/office/drawing/2014/main" id="{54E0AEB8-0973-4715-862E-8048071E805B}"/>
              </a:ext>
            </a:extLst>
          </p:cNvPr>
          <p:cNvGraphicFramePr>
            <a:graphicFrameLocks noChangeAspect="1"/>
          </p:cNvGraphicFramePr>
          <p:nvPr>
            <p:extLst>
              <p:ext uri="{D42A27DB-BD31-4B8C-83A1-F6EECF244321}">
                <p14:modId xmlns:p14="http://schemas.microsoft.com/office/powerpoint/2010/main" val="2458791197"/>
              </p:ext>
            </p:extLst>
          </p:nvPr>
        </p:nvGraphicFramePr>
        <p:xfrm>
          <a:off x="6651625" y="990600"/>
          <a:ext cx="1003300" cy="752475"/>
        </p:xfrm>
        <a:graphic>
          <a:graphicData uri="http://schemas.openxmlformats.org/presentationml/2006/ole">
            <mc:AlternateContent xmlns:mc="http://schemas.openxmlformats.org/markup-compatibility/2006">
              <mc:Choice xmlns:v="urn:schemas-microsoft-com:vml" Requires="v">
                <p:oleObj name="Equation" r:id="rId5" imgW="558720" imgH="419040" progId="Equation.DSMT4">
                  <p:embed/>
                </p:oleObj>
              </mc:Choice>
              <mc:Fallback>
                <p:oleObj name="Equation" r:id="rId5" imgW="558720" imgH="419040" progId="Equation.DSMT4">
                  <p:embed/>
                  <p:pic>
                    <p:nvPicPr>
                      <p:cNvPr id="11" name="Object 10">
                        <a:extLst>
                          <a:ext uri="{FF2B5EF4-FFF2-40B4-BE49-F238E27FC236}">
                            <a16:creationId xmlns:a16="http://schemas.microsoft.com/office/drawing/2014/main" id="{7916FC35-A267-4518-BAB3-B80F632C39D7}"/>
                          </a:ext>
                        </a:extLst>
                      </p:cNvPr>
                      <p:cNvPicPr/>
                      <p:nvPr/>
                    </p:nvPicPr>
                    <p:blipFill>
                      <a:blip r:embed="rId6"/>
                      <a:stretch>
                        <a:fillRect/>
                      </a:stretch>
                    </p:blipFill>
                    <p:spPr>
                      <a:xfrm>
                        <a:off x="6651625" y="990600"/>
                        <a:ext cx="1003300" cy="752475"/>
                      </a:xfrm>
                      <a:prstGeom prst="rect">
                        <a:avLst/>
                      </a:prstGeom>
                      <a:ln>
                        <a:noFill/>
                      </a:ln>
                    </p:spPr>
                  </p:pic>
                </p:oleObj>
              </mc:Fallback>
            </mc:AlternateContent>
          </a:graphicData>
        </a:graphic>
      </p:graphicFrame>
      <p:sp>
        <p:nvSpPr>
          <p:cNvPr id="14" name="Rectangle 22">
            <a:extLst>
              <a:ext uri="{FF2B5EF4-FFF2-40B4-BE49-F238E27FC236}">
                <a16:creationId xmlns:a16="http://schemas.microsoft.com/office/drawing/2014/main" id="{89051E98-9F7C-4A14-B04F-FF6F4AEA8380}"/>
              </a:ext>
            </a:extLst>
          </p:cNvPr>
          <p:cNvSpPr>
            <a:spLocks noChangeArrowheads="1"/>
          </p:cNvSpPr>
          <p:nvPr/>
        </p:nvSpPr>
        <p:spPr bwMode="auto">
          <a:xfrm>
            <a:off x="4648200" y="5486400"/>
            <a:ext cx="3771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chemeClr val="tx2"/>
                </a:solidFill>
              </a:rPr>
              <a:t>Joseph John Thomson (1856-1940)</a:t>
            </a:r>
          </a:p>
        </p:txBody>
      </p:sp>
      <p:pic>
        <p:nvPicPr>
          <p:cNvPr id="15" name="Picture 21">
            <a:extLst>
              <a:ext uri="{FF2B5EF4-FFF2-40B4-BE49-F238E27FC236}">
                <a16:creationId xmlns:a16="http://schemas.microsoft.com/office/drawing/2014/main" id="{AAE8BC7E-82A5-4343-A64C-34ED71A6D0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3400" y="2209800"/>
            <a:ext cx="4267200" cy="32639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23">
            <a:extLst>
              <a:ext uri="{FF2B5EF4-FFF2-40B4-BE49-F238E27FC236}">
                <a16:creationId xmlns:a16="http://schemas.microsoft.com/office/drawing/2014/main" id="{F7D5713C-B28B-4322-A4F5-BA6052B982E6}"/>
              </a:ext>
            </a:extLst>
          </p:cNvPr>
          <p:cNvSpPr>
            <a:spLocks noChangeArrowheads="1"/>
          </p:cNvSpPr>
          <p:nvPr/>
        </p:nvSpPr>
        <p:spPr bwMode="auto">
          <a:xfrm>
            <a:off x="457200" y="5732319"/>
            <a:ext cx="481914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1897:    </a:t>
            </a:r>
          </a:p>
          <a:p>
            <a:r>
              <a:rPr lang="en-US" altLang="en-US" dirty="0"/>
              <a:t>m/q more than 1000 times smaller </a:t>
            </a:r>
          </a:p>
          <a:p>
            <a:r>
              <a:rPr lang="en-US" altLang="en-US" dirty="0"/>
              <a:t>than hydrogen ion (the same q, much smaller m)!</a:t>
            </a:r>
          </a:p>
        </p:txBody>
      </p:sp>
      <p:sp>
        <p:nvSpPr>
          <p:cNvPr id="10" name="TextBox 9"/>
          <p:cNvSpPr txBox="1"/>
          <p:nvPr/>
        </p:nvSpPr>
        <p:spPr>
          <a:xfrm>
            <a:off x="6713429" y="6193984"/>
            <a:ext cx="2311210" cy="523220"/>
          </a:xfrm>
          <a:prstGeom prst="rect">
            <a:avLst/>
          </a:prstGeom>
          <a:noFill/>
        </p:spPr>
        <p:txBody>
          <a:bodyPr wrap="square" rtlCol="0">
            <a:spAutoFit/>
          </a:bodyPr>
          <a:lstStyle/>
          <a:p>
            <a:r>
              <a:rPr lang="en-US" sz="2800" b="1" dirty="0">
                <a:solidFill>
                  <a:srgbClr val="FF0000"/>
                </a:solidFill>
              </a:rPr>
              <a:t>Demo 6B-18</a:t>
            </a:r>
          </a:p>
        </p:txBody>
      </p:sp>
      <p:pic>
        <p:nvPicPr>
          <p:cNvPr id="25" name="Picture 24">
            <a:extLst>
              <a:ext uri="{FF2B5EF4-FFF2-40B4-BE49-F238E27FC236}">
                <a16:creationId xmlns:a16="http://schemas.microsoft.com/office/drawing/2014/main" id="{AA2ADA52-950C-7C41-A43C-A4DB0EC9F33F}"/>
              </a:ext>
            </a:extLst>
          </p:cNvPr>
          <p:cNvPicPr>
            <a:picLocks noChangeAspect="1"/>
          </p:cNvPicPr>
          <p:nvPr/>
        </p:nvPicPr>
        <p:blipFill>
          <a:blip r:embed="rId8"/>
          <a:stretch>
            <a:fillRect/>
          </a:stretch>
        </p:blipFill>
        <p:spPr>
          <a:xfrm>
            <a:off x="723900" y="3429000"/>
            <a:ext cx="2751551" cy="2160270"/>
          </a:xfrm>
          <a:prstGeom prst="rect">
            <a:avLst/>
          </a:prstGeom>
        </p:spPr>
      </p:pic>
      <p:pic>
        <p:nvPicPr>
          <p:cNvPr id="38" name="Picture 37">
            <a:extLst>
              <a:ext uri="{FF2B5EF4-FFF2-40B4-BE49-F238E27FC236}">
                <a16:creationId xmlns:a16="http://schemas.microsoft.com/office/drawing/2014/main" id="{C99E4347-8ED4-F244-717A-1F2F0B3AAB45}"/>
              </a:ext>
            </a:extLst>
          </p:cNvPr>
          <p:cNvPicPr>
            <a:picLocks noChangeAspect="1"/>
          </p:cNvPicPr>
          <p:nvPr/>
        </p:nvPicPr>
        <p:blipFill>
          <a:blip r:embed="rId9"/>
          <a:stretch>
            <a:fillRect/>
          </a:stretch>
        </p:blipFill>
        <p:spPr>
          <a:xfrm>
            <a:off x="206571" y="963930"/>
            <a:ext cx="3741521" cy="2322021"/>
          </a:xfrm>
          <a:prstGeom prst="rect">
            <a:avLst/>
          </a:prstGeom>
        </p:spPr>
      </p:pic>
      <p:sp>
        <p:nvSpPr>
          <p:cNvPr id="3" name="Slide Number Placeholder 2">
            <a:extLst>
              <a:ext uri="{FF2B5EF4-FFF2-40B4-BE49-F238E27FC236}">
                <a16:creationId xmlns:a16="http://schemas.microsoft.com/office/drawing/2014/main" id="{FBD8A78C-4BBF-7B77-C217-2CB9BCC9CA83}"/>
              </a:ext>
            </a:extLst>
          </p:cNvPr>
          <p:cNvSpPr>
            <a:spLocks noGrp="1"/>
          </p:cNvSpPr>
          <p:nvPr>
            <p:ph type="sldNum" sz="quarter" idx="12"/>
          </p:nvPr>
        </p:nvSpPr>
        <p:spPr/>
        <p:txBody>
          <a:bodyPr/>
          <a:lstStyle/>
          <a:p>
            <a:fld id="{ADFA4485-E86D-437E-B4E8-8C05D7EEEFF7}" type="slidenum">
              <a:rPr lang="en-US" smtClean="0"/>
              <a:t>8</a:t>
            </a:fld>
            <a:endParaRPr lang="en-US"/>
          </a:p>
        </p:txBody>
      </p:sp>
    </p:spTree>
    <p:extLst>
      <p:ext uri="{BB962C8B-B14F-4D97-AF65-F5344CB8AC3E}">
        <p14:creationId xmlns:p14="http://schemas.microsoft.com/office/powerpoint/2010/main" val="1401837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7A7D3380-D3EA-4E14-AF53-C6B2D9A48B0B}"/>
              </a:ext>
            </a:extLst>
          </p:cNvPr>
          <p:cNvSpPr txBox="1">
            <a:spLocks/>
          </p:cNvSpPr>
          <p:nvPr/>
        </p:nvSpPr>
        <p:spPr>
          <a:xfrm>
            <a:off x="457200" y="6927"/>
            <a:ext cx="8229600" cy="68924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Example: cyclotron (cyclic particle accelerator) </a:t>
            </a:r>
          </a:p>
        </p:txBody>
      </p:sp>
      <p:pic>
        <p:nvPicPr>
          <p:cNvPr id="8194" name="Picture 2" descr="Early Particle Accelerators - Ernest Lawrence and the Cyclotron: AIP  History Center Web Exhibit">
            <a:extLst>
              <a:ext uri="{FF2B5EF4-FFF2-40B4-BE49-F238E27FC236}">
                <a16:creationId xmlns:a16="http://schemas.microsoft.com/office/drawing/2014/main" id="{EB14F3D7-3481-49FC-96EE-1355DD5B5D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0921" y="1108596"/>
            <a:ext cx="255282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yclotron | Description, History, &amp;amp; Facts | Britannica">
            <a:extLst>
              <a:ext uri="{FF2B5EF4-FFF2-40B4-BE49-F238E27FC236}">
                <a16:creationId xmlns:a16="http://schemas.microsoft.com/office/drawing/2014/main" id="{C0580367-FF54-455A-A7AA-3A1A6916C6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073" y="1926351"/>
            <a:ext cx="5372516" cy="3579812"/>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6064A1B4-143A-4B2E-80B8-40B58A9E25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9164" y="4114800"/>
            <a:ext cx="3025966" cy="243840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14E4BF42-90B0-4CA3-B767-A06B2B1334F3}"/>
              </a:ext>
            </a:extLst>
          </p:cNvPr>
          <p:cNvSpPr txBox="1"/>
          <p:nvPr/>
        </p:nvSpPr>
        <p:spPr>
          <a:xfrm>
            <a:off x="5977960" y="3841313"/>
            <a:ext cx="3196520" cy="276999"/>
          </a:xfrm>
          <a:prstGeom prst="rect">
            <a:avLst/>
          </a:prstGeom>
          <a:noFill/>
        </p:spPr>
        <p:txBody>
          <a:bodyPr wrap="square">
            <a:spAutoFit/>
          </a:bodyPr>
          <a:lstStyle/>
          <a:p>
            <a:r>
              <a:rPr lang="en-US" sz="1200" b="0" i="0" dirty="0">
                <a:solidFill>
                  <a:srgbClr val="202122"/>
                </a:solidFill>
                <a:effectLst/>
                <a:latin typeface="Arial" panose="020B0604020202020204" pitchFamily="34" charset="0"/>
              </a:rPr>
              <a:t>Ernest Lawrence's 60-inch cyclotron, 1939</a:t>
            </a:r>
            <a:endParaRPr lang="en-US" sz="1200" dirty="0"/>
          </a:p>
        </p:txBody>
      </p:sp>
      <p:graphicFrame>
        <p:nvGraphicFramePr>
          <p:cNvPr id="8" name="Object 7">
            <a:extLst>
              <a:ext uri="{FF2B5EF4-FFF2-40B4-BE49-F238E27FC236}">
                <a16:creationId xmlns:a16="http://schemas.microsoft.com/office/drawing/2014/main" id="{483A34B0-7878-42A6-9448-C599370B0033}"/>
              </a:ext>
            </a:extLst>
          </p:cNvPr>
          <p:cNvGraphicFramePr>
            <a:graphicFrameLocks noChangeAspect="1"/>
          </p:cNvGraphicFramePr>
          <p:nvPr>
            <p:extLst>
              <p:ext uri="{D42A27DB-BD31-4B8C-83A1-F6EECF244321}">
                <p14:modId xmlns:p14="http://schemas.microsoft.com/office/powerpoint/2010/main" val="3795980442"/>
              </p:ext>
            </p:extLst>
          </p:nvPr>
        </p:nvGraphicFramePr>
        <p:xfrm>
          <a:off x="654474" y="945725"/>
          <a:ext cx="4811713" cy="703262"/>
        </p:xfrm>
        <a:graphic>
          <a:graphicData uri="http://schemas.openxmlformats.org/presentationml/2006/ole">
            <mc:AlternateContent xmlns:mc="http://schemas.openxmlformats.org/markup-compatibility/2006">
              <mc:Choice xmlns:v="urn:schemas-microsoft-com:vml" Requires="v">
                <p:oleObj name="Equation" r:id="rId6" imgW="2869920" imgH="419040" progId="Equation.DSMT4">
                  <p:embed/>
                </p:oleObj>
              </mc:Choice>
              <mc:Fallback>
                <p:oleObj name="Equation" r:id="rId6" imgW="2869920" imgH="419040" progId="Equation.DSMT4">
                  <p:embed/>
                  <p:pic>
                    <p:nvPicPr>
                      <p:cNvPr id="17" name="Object 16">
                        <a:extLst>
                          <a:ext uri="{FF2B5EF4-FFF2-40B4-BE49-F238E27FC236}">
                            <a16:creationId xmlns:a16="http://schemas.microsoft.com/office/drawing/2014/main" id="{9C3F3441-C117-4933-91EB-841E5D0519B0}"/>
                          </a:ext>
                        </a:extLst>
                      </p:cNvPr>
                      <p:cNvPicPr/>
                      <p:nvPr/>
                    </p:nvPicPr>
                    <p:blipFill>
                      <a:blip r:embed="rId7"/>
                      <a:stretch>
                        <a:fillRect/>
                      </a:stretch>
                    </p:blipFill>
                    <p:spPr>
                      <a:xfrm>
                        <a:off x="654474" y="945725"/>
                        <a:ext cx="4811713" cy="703262"/>
                      </a:xfrm>
                      <a:prstGeom prst="rect">
                        <a:avLst/>
                      </a:prstGeom>
                      <a:ln>
                        <a:noFill/>
                      </a:ln>
                    </p:spPr>
                  </p:pic>
                </p:oleObj>
              </mc:Fallback>
            </mc:AlternateContent>
          </a:graphicData>
        </a:graphic>
      </p:graphicFrame>
      <p:cxnSp>
        <p:nvCxnSpPr>
          <p:cNvPr id="3" name="Straight Arrow Connector 2">
            <a:extLst>
              <a:ext uri="{FF2B5EF4-FFF2-40B4-BE49-F238E27FC236}">
                <a16:creationId xmlns:a16="http://schemas.microsoft.com/office/drawing/2014/main" id="{9755E479-94F4-4729-B2B7-D4A68D774D8C}"/>
              </a:ext>
            </a:extLst>
          </p:cNvPr>
          <p:cNvCxnSpPr/>
          <p:nvPr/>
        </p:nvCxnSpPr>
        <p:spPr>
          <a:xfrm flipV="1">
            <a:off x="3060331" y="3200400"/>
            <a:ext cx="749669" cy="6858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C605A88-FDAE-43D3-9539-947A279C94DB}"/>
              </a:ext>
            </a:extLst>
          </p:cNvPr>
          <p:cNvSpPr txBox="1"/>
          <p:nvPr/>
        </p:nvSpPr>
        <p:spPr>
          <a:xfrm>
            <a:off x="3391787" y="3015734"/>
            <a:ext cx="314510" cy="369332"/>
          </a:xfrm>
          <a:prstGeom prst="rect">
            <a:avLst/>
          </a:prstGeom>
          <a:noFill/>
        </p:spPr>
        <p:txBody>
          <a:bodyPr wrap="none" rtlCol="0">
            <a:spAutoFit/>
          </a:bodyPr>
          <a:lstStyle/>
          <a:p>
            <a:r>
              <a:rPr lang="en-US" b="1" dirty="0"/>
              <a:t>R</a:t>
            </a:r>
          </a:p>
        </p:txBody>
      </p:sp>
      <p:sp>
        <p:nvSpPr>
          <p:cNvPr id="2" name="Slide Number Placeholder 1">
            <a:extLst>
              <a:ext uri="{FF2B5EF4-FFF2-40B4-BE49-F238E27FC236}">
                <a16:creationId xmlns:a16="http://schemas.microsoft.com/office/drawing/2014/main" id="{A496FE4F-31C2-FE1D-021A-790E53BEC4DC}"/>
              </a:ext>
            </a:extLst>
          </p:cNvPr>
          <p:cNvSpPr>
            <a:spLocks noGrp="1"/>
          </p:cNvSpPr>
          <p:nvPr>
            <p:ph type="sldNum" sz="quarter" idx="12"/>
          </p:nvPr>
        </p:nvSpPr>
        <p:spPr/>
        <p:txBody>
          <a:bodyPr/>
          <a:lstStyle/>
          <a:p>
            <a:fld id="{ADFA4485-E86D-437E-B4E8-8C05D7EEEFF7}" type="slidenum">
              <a:rPr lang="en-US" smtClean="0"/>
              <a:t>9</a:t>
            </a:fld>
            <a:endParaRPr lang="en-US"/>
          </a:p>
        </p:txBody>
      </p:sp>
    </p:spTree>
    <p:extLst>
      <p:ext uri="{BB962C8B-B14F-4D97-AF65-F5344CB8AC3E}">
        <p14:creationId xmlns:p14="http://schemas.microsoft.com/office/powerpoint/2010/main" val="53502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7A7D3380-D3EA-4E14-AF53-C6B2D9A48B0B}"/>
              </a:ext>
            </a:extLst>
          </p:cNvPr>
          <p:cNvSpPr txBox="1">
            <a:spLocks/>
          </p:cNvSpPr>
          <p:nvPr/>
        </p:nvSpPr>
        <p:spPr>
          <a:xfrm>
            <a:off x="457200" y="168606"/>
            <a:ext cx="8229600" cy="689242"/>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Example: mass-spectrometer</a:t>
            </a:r>
            <a:r>
              <a:rPr lang="en-US" sz="3200" b="1" dirty="0">
                <a:sym typeface="Wingdings" panose="05000000000000000000" pitchFamily="2" charset="2"/>
              </a:rPr>
              <a:t> To separate isotopes</a:t>
            </a:r>
          </a:p>
        </p:txBody>
      </p:sp>
      <p:pic>
        <p:nvPicPr>
          <p:cNvPr id="11270" name="Picture 6" descr="This Schematic shows how positively charged ions flow through a magnet, bending their path before they hit the receptor.">
            <a:extLst>
              <a:ext uri="{FF2B5EF4-FFF2-40B4-BE49-F238E27FC236}">
                <a16:creationId xmlns:a16="http://schemas.microsoft.com/office/drawing/2014/main" id="{A402E30E-B55C-4D45-A222-838150885F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815"/>
          <a:stretch/>
        </p:blipFill>
        <p:spPr bwMode="auto">
          <a:xfrm>
            <a:off x="184238" y="1080654"/>
            <a:ext cx="4562102" cy="5396345"/>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Carbon Dioxide Mass Spectrum">
            <a:extLst>
              <a:ext uri="{FF2B5EF4-FFF2-40B4-BE49-F238E27FC236}">
                <a16:creationId xmlns:a16="http://schemas.microsoft.com/office/drawing/2014/main" id="{E9A12497-B3C2-4DAE-8BF7-312B48BA3C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468" y="1048421"/>
            <a:ext cx="3829050" cy="287178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9D9A3F9-EECE-4170-981D-DCC2D142D56E}"/>
              </a:ext>
            </a:extLst>
          </p:cNvPr>
          <p:cNvSpPr txBox="1"/>
          <p:nvPr/>
        </p:nvSpPr>
        <p:spPr>
          <a:xfrm>
            <a:off x="727364" y="6507281"/>
            <a:ext cx="3096032" cy="246221"/>
          </a:xfrm>
          <a:prstGeom prst="rect">
            <a:avLst/>
          </a:prstGeom>
          <a:noFill/>
        </p:spPr>
        <p:txBody>
          <a:bodyPr wrap="square">
            <a:spAutoFit/>
          </a:bodyPr>
          <a:lstStyle/>
          <a:p>
            <a:r>
              <a:rPr lang="en-US" sz="1000" dirty="0"/>
              <a:t>https://biologydictionary.net/mass-spectrometry/</a:t>
            </a:r>
          </a:p>
        </p:txBody>
      </p:sp>
      <p:pic>
        <p:nvPicPr>
          <p:cNvPr id="11274" name="Picture 10">
            <a:extLst>
              <a:ext uri="{FF2B5EF4-FFF2-40B4-BE49-F238E27FC236}">
                <a16:creationId xmlns:a16="http://schemas.microsoft.com/office/drawing/2014/main" id="{1F786416-0C23-4737-8DF6-F11736B276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9675" y="4013943"/>
            <a:ext cx="3904843" cy="260508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55BEB36-5331-4B7C-BCBC-610E20894AB7}"/>
              </a:ext>
            </a:extLst>
          </p:cNvPr>
          <p:cNvSpPr txBox="1"/>
          <p:nvPr/>
        </p:nvSpPr>
        <p:spPr>
          <a:xfrm>
            <a:off x="5019675" y="6611779"/>
            <a:ext cx="2743200" cy="246221"/>
          </a:xfrm>
          <a:prstGeom prst="rect">
            <a:avLst/>
          </a:prstGeom>
          <a:noFill/>
        </p:spPr>
        <p:txBody>
          <a:bodyPr wrap="square">
            <a:spAutoFit/>
          </a:bodyPr>
          <a:lstStyle/>
          <a:p>
            <a:r>
              <a:rPr lang="en-US" sz="1000" dirty="0"/>
              <a:t>https://iidr.mcmaster.ca/cmcb/?page_id=78</a:t>
            </a:r>
          </a:p>
        </p:txBody>
      </p:sp>
      <p:sp>
        <p:nvSpPr>
          <p:cNvPr id="2" name="TextBox 1">
            <a:extLst>
              <a:ext uri="{FF2B5EF4-FFF2-40B4-BE49-F238E27FC236}">
                <a16:creationId xmlns:a16="http://schemas.microsoft.com/office/drawing/2014/main" id="{5D0E3164-0374-47D6-A38D-F2E8A371C6EB}"/>
              </a:ext>
            </a:extLst>
          </p:cNvPr>
          <p:cNvSpPr txBox="1"/>
          <p:nvPr/>
        </p:nvSpPr>
        <p:spPr>
          <a:xfrm>
            <a:off x="381000" y="926812"/>
            <a:ext cx="2438400" cy="584775"/>
          </a:xfrm>
          <a:prstGeom prst="rect">
            <a:avLst/>
          </a:prstGeom>
          <a:noFill/>
        </p:spPr>
        <p:txBody>
          <a:bodyPr wrap="square" rtlCol="0">
            <a:spAutoFit/>
          </a:bodyPr>
          <a:lstStyle/>
          <a:p>
            <a:r>
              <a:rPr lang="en-US" sz="1600" dirty="0"/>
              <a:t>deflection depends on mass to charge ratio m/q</a:t>
            </a:r>
          </a:p>
        </p:txBody>
      </p:sp>
      <p:cxnSp>
        <p:nvCxnSpPr>
          <p:cNvPr id="4" name="Straight Arrow Connector 3">
            <a:extLst>
              <a:ext uri="{FF2B5EF4-FFF2-40B4-BE49-F238E27FC236}">
                <a16:creationId xmlns:a16="http://schemas.microsoft.com/office/drawing/2014/main" id="{B3AAD369-5C47-4BCA-A5FB-2E8A71441BEC}"/>
              </a:ext>
            </a:extLst>
          </p:cNvPr>
          <p:cNvCxnSpPr/>
          <p:nvPr/>
        </p:nvCxnSpPr>
        <p:spPr>
          <a:xfrm>
            <a:off x="2133600" y="1524000"/>
            <a:ext cx="141780" cy="38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0A6B719-F059-4D8D-8055-DB092DC3B855}"/>
              </a:ext>
            </a:extLst>
          </p:cNvPr>
          <p:cNvCxnSpPr>
            <a:cxnSpLocks/>
          </p:cNvCxnSpPr>
          <p:nvPr/>
        </p:nvCxnSpPr>
        <p:spPr>
          <a:xfrm flipH="1" flipV="1">
            <a:off x="1288112" y="2534948"/>
            <a:ext cx="468045" cy="6817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7" name="Object 16">
            <a:extLst>
              <a:ext uri="{FF2B5EF4-FFF2-40B4-BE49-F238E27FC236}">
                <a16:creationId xmlns:a16="http://schemas.microsoft.com/office/drawing/2014/main" id="{9C3F3441-C117-4933-91EB-841E5D0519B0}"/>
              </a:ext>
            </a:extLst>
          </p:cNvPr>
          <p:cNvGraphicFramePr>
            <a:graphicFrameLocks noChangeAspect="1"/>
          </p:cNvGraphicFramePr>
          <p:nvPr>
            <p:extLst>
              <p:ext uri="{D42A27DB-BD31-4B8C-83A1-F6EECF244321}">
                <p14:modId xmlns:p14="http://schemas.microsoft.com/office/powerpoint/2010/main" val="1839777705"/>
              </p:ext>
            </p:extLst>
          </p:nvPr>
        </p:nvGraphicFramePr>
        <p:xfrm>
          <a:off x="1666067" y="2672876"/>
          <a:ext cx="947961" cy="681784"/>
        </p:xfrm>
        <a:graphic>
          <a:graphicData uri="http://schemas.openxmlformats.org/presentationml/2006/ole">
            <mc:AlternateContent xmlns:mc="http://schemas.openxmlformats.org/markup-compatibility/2006">
              <mc:Choice xmlns:v="urn:schemas-microsoft-com:vml" Requires="v">
                <p:oleObj name="Equation" r:id="rId6" imgW="583920" imgH="419040" progId="Equation.DSMT4">
                  <p:embed/>
                </p:oleObj>
              </mc:Choice>
              <mc:Fallback>
                <p:oleObj name="Equation" r:id="rId6" imgW="583920" imgH="419040" progId="Equation.DSMT4">
                  <p:embed/>
                  <p:pic>
                    <p:nvPicPr>
                      <p:cNvPr id="11" name="Object 10">
                        <a:extLst>
                          <a:ext uri="{FF2B5EF4-FFF2-40B4-BE49-F238E27FC236}">
                            <a16:creationId xmlns:a16="http://schemas.microsoft.com/office/drawing/2014/main" id="{8C1C953E-2983-48E5-A181-5D5DBBD40FA0}"/>
                          </a:ext>
                        </a:extLst>
                      </p:cNvPr>
                      <p:cNvPicPr/>
                      <p:nvPr/>
                    </p:nvPicPr>
                    <p:blipFill>
                      <a:blip r:embed="rId7"/>
                      <a:stretch>
                        <a:fillRect/>
                      </a:stretch>
                    </p:blipFill>
                    <p:spPr>
                      <a:xfrm>
                        <a:off x="1666067" y="2672876"/>
                        <a:ext cx="947961" cy="681784"/>
                      </a:xfrm>
                      <a:prstGeom prst="rect">
                        <a:avLst/>
                      </a:prstGeom>
                      <a:ln>
                        <a:noFill/>
                      </a:ln>
                    </p:spPr>
                  </p:pic>
                </p:oleObj>
              </mc:Fallback>
            </mc:AlternateContent>
          </a:graphicData>
        </a:graphic>
      </p:graphicFrame>
      <p:sp>
        <p:nvSpPr>
          <p:cNvPr id="3" name="Slide Number Placeholder 2">
            <a:extLst>
              <a:ext uri="{FF2B5EF4-FFF2-40B4-BE49-F238E27FC236}">
                <a16:creationId xmlns:a16="http://schemas.microsoft.com/office/drawing/2014/main" id="{E40AF945-4907-7EC3-9780-BDC955CA5633}"/>
              </a:ext>
            </a:extLst>
          </p:cNvPr>
          <p:cNvSpPr>
            <a:spLocks noGrp="1"/>
          </p:cNvSpPr>
          <p:nvPr>
            <p:ph type="sldNum" sz="quarter" idx="12"/>
          </p:nvPr>
        </p:nvSpPr>
        <p:spPr/>
        <p:txBody>
          <a:bodyPr/>
          <a:lstStyle/>
          <a:p>
            <a:fld id="{ADFA4485-E86D-437E-B4E8-8C05D7EEEFF7}" type="slidenum">
              <a:rPr lang="en-US" smtClean="0"/>
              <a:t>10</a:t>
            </a:fld>
            <a:endParaRPr lang="en-US"/>
          </a:p>
        </p:txBody>
      </p:sp>
    </p:spTree>
    <p:extLst>
      <p:ext uri="{BB962C8B-B14F-4D97-AF65-F5344CB8AC3E}">
        <p14:creationId xmlns:p14="http://schemas.microsoft.com/office/powerpoint/2010/main" val="4160119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7A7D3380-D3EA-4E14-AF53-C6B2D9A48B0B}"/>
              </a:ext>
            </a:extLst>
          </p:cNvPr>
          <p:cNvSpPr txBox="1">
            <a:spLocks/>
          </p:cNvSpPr>
          <p:nvPr/>
        </p:nvSpPr>
        <p:spPr>
          <a:xfrm>
            <a:off x="457200" y="6927"/>
            <a:ext cx="8229600" cy="68924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Example: auroras</a:t>
            </a:r>
          </a:p>
        </p:txBody>
      </p:sp>
      <p:pic>
        <p:nvPicPr>
          <p:cNvPr id="10242" name="Picture 2" descr="Diagram showing charged particles moving with velocity v along magnetic field lines. The velocity vector of a particle is parallel to the field line when it is in a region of weak magnetic field. When it moves into a stronger region, where field lines are denser, the vector is oriented at an angle to the field lines.">
            <a:extLst>
              <a:ext uri="{FF2B5EF4-FFF2-40B4-BE49-F238E27FC236}">
                <a16:creationId xmlns:a16="http://schemas.microsoft.com/office/drawing/2014/main" id="{55EC7236-C590-4DBD-85EC-60320EAA6E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143000"/>
            <a:ext cx="20902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Diagram of the Earth showing its magnetic field lines running from the south pole, out around the Earth and to the north pole, and then through Earth back to the south pole. Charged particles travel on straight line.">
            <a:extLst>
              <a:ext uri="{FF2B5EF4-FFF2-40B4-BE49-F238E27FC236}">
                <a16:creationId xmlns:a16="http://schemas.microsoft.com/office/drawing/2014/main" id="{4DDE5654-A0EF-4B59-B48D-871A495004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471217"/>
            <a:ext cx="3045648" cy="24669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urora Borealis - Cinemagraph | Beautiful nature, Anime background, Nature">
            <a:extLst>
              <a:ext uri="{FF2B5EF4-FFF2-40B4-BE49-F238E27FC236}">
                <a16:creationId xmlns:a16="http://schemas.microsoft.com/office/drawing/2014/main" id="{9A332A86-F2D3-4CF4-83D8-9D07D474D6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9362" y="863730"/>
            <a:ext cx="4628675" cy="260748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Great Aurora Northern Light">
            <a:extLst>
              <a:ext uri="{FF2B5EF4-FFF2-40B4-BE49-F238E27FC236}">
                <a16:creationId xmlns:a16="http://schemas.microsoft.com/office/drawing/2014/main" id="{0D08C652-D857-4ADF-8535-B704C1E027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057" y="3638778"/>
            <a:ext cx="4681979" cy="222862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47C4F9D-09A1-C8AA-A600-CD1D61A795CE}"/>
              </a:ext>
            </a:extLst>
          </p:cNvPr>
          <p:cNvSpPr>
            <a:spLocks noGrp="1"/>
          </p:cNvSpPr>
          <p:nvPr>
            <p:ph type="sldNum" sz="quarter" idx="12"/>
          </p:nvPr>
        </p:nvSpPr>
        <p:spPr/>
        <p:txBody>
          <a:bodyPr/>
          <a:lstStyle/>
          <a:p>
            <a:fld id="{ADFA4485-E86D-437E-B4E8-8C05D7EEEFF7}" type="slidenum">
              <a:rPr lang="en-US" smtClean="0"/>
              <a:t>11</a:t>
            </a:fld>
            <a:endParaRPr lang="en-US"/>
          </a:p>
        </p:txBody>
      </p:sp>
    </p:spTree>
    <p:extLst>
      <p:ext uri="{BB962C8B-B14F-4D97-AF65-F5344CB8AC3E}">
        <p14:creationId xmlns:p14="http://schemas.microsoft.com/office/powerpoint/2010/main" val="558076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50994"/>
          <a:stretch/>
        </p:blipFill>
        <p:spPr>
          <a:xfrm>
            <a:off x="533400" y="3276600"/>
            <a:ext cx="2429109" cy="2057400"/>
          </a:xfrm>
          <a:prstGeom prst="rect">
            <a:avLst/>
          </a:prstGeom>
        </p:spPr>
      </p:pic>
      <p:sp>
        <p:nvSpPr>
          <p:cNvPr id="9" name="Title 1">
            <a:extLst>
              <a:ext uri="{FF2B5EF4-FFF2-40B4-BE49-F238E27FC236}">
                <a16:creationId xmlns:a16="http://schemas.microsoft.com/office/drawing/2014/main" id="{B51E9AE4-914F-484E-8F34-990E19B9D2D4}"/>
              </a:ext>
            </a:extLst>
          </p:cNvPr>
          <p:cNvSpPr>
            <a:spLocks noGrp="1"/>
          </p:cNvSpPr>
          <p:nvPr>
            <p:ph type="title"/>
          </p:nvPr>
        </p:nvSpPr>
        <p:spPr>
          <a:xfrm>
            <a:off x="457200" y="94643"/>
            <a:ext cx="8229600" cy="639762"/>
          </a:xfrm>
        </p:spPr>
        <p:txBody>
          <a:bodyPr>
            <a:normAutofit/>
          </a:bodyPr>
          <a:lstStyle/>
          <a:p>
            <a:r>
              <a:rPr lang="en-US" sz="3200" b="1" dirty="0"/>
              <a:t>Force on a current carrying wire</a:t>
            </a:r>
          </a:p>
        </p:txBody>
      </p:sp>
      <p:pic>
        <p:nvPicPr>
          <p:cNvPr id="11" name="Picture 10">
            <a:extLst>
              <a:ext uri="{FF2B5EF4-FFF2-40B4-BE49-F238E27FC236}">
                <a16:creationId xmlns:a16="http://schemas.microsoft.com/office/drawing/2014/main" id="{47E973F0-C063-447A-8248-BA4CC3592620}"/>
              </a:ext>
            </a:extLst>
          </p:cNvPr>
          <p:cNvPicPr>
            <a:picLocks noChangeAspect="1"/>
          </p:cNvPicPr>
          <p:nvPr/>
        </p:nvPicPr>
        <p:blipFill rotWithShape="1">
          <a:blip r:embed="rId3"/>
          <a:srcRect r="50994"/>
          <a:stretch/>
        </p:blipFill>
        <p:spPr>
          <a:xfrm>
            <a:off x="304800" y="1143000"/>
            <a:ext cx="2429109" cy="2057400"/>
          </a:xfrm>
          <a:prstGeom prst="rect">
            <a:avLst/>
          </a:prstGeom>
        </p:spPr>
      </p:pic>
      <p:sp>
        <p:nvSpPr>
          <p:cNvPr id="3" name="TextBox 2">
            <a:extLst>
              <a:ext uri="{FF2B5EF4-FFF2-40B4-BE49-F238E27FC236}">
                <a16:creationId xmlns:a16="http://schemas.microsoft.com/office/drawing/2014/main" id="{77AF4CB0-52C2-43C4-9559-D5C5DA99573B}"/>
              </a:ext>
            </a:extLst>
          </p:cNvPr>
          <p:cNvSpPr txBox="1"/>
          <p:nvPr/>
        </p:nvSpPr>
        <p:spPr>
          <a:xfrm>
            <a:off x="3657600" y="780595"/>
            <a:ext cx="4876912" cy="646331"/>
          </a:xfrm>
          <a:prstGeom prst="rect">
            <a:avLst/>
          </a:prstGeom>
          <a:noFill/>
        </p:spPr>
        <p:txBody>
          <a:bodyPr wrap="none" rtlCol="0">
            <a:spAutoFit/>
          </a:bodyPr>
          <a:lstStyle/>
          <a:p>
            <a:r>
              <a:rPr lang="en-US" dirty="0"/>
              <a:t>Current: </a:t>
            </a:r>
            <a:r>
              <a:rPr lang="en-US" i="1" dirty="0"/>
              <a:t>positive</a:t>
            </a:r>
            <a:r>
              <a:rPr lang="en-US" dirty="0"/>
              <a:t> charges move in shown direction</a:t>
            </a:r>
          </a:p>
          <a:p>
            <a:r>
              <a:rPr lang="en-US" dirty="0"/>
              <a:t>Force on each charge:</a:t>
            </a:r>
          </a:p>
        </p:txBody>
      </p:sp>
      <p:sp>
        <p:nvSpPr>
          <p:cNvPr id="13" name="Oval 12">
            <a:extLst>
              <a:ext uri="{FF2B5EF4-FFF2-40B4-BE49-F238E27FC236}">
                <a16:creationId xmlns:a16="http://schemas.microsoft.com/office/drawing/2014/main" id="{EDD772B2-DA37-46CB-9994-6ED0728CCDE4}"/>
              </a:ext>
            </a:extLst>
          </p:cNvPr>
          <p:cNvSpPr/>
          <p:nvPr/>
        </p:nvSpPr>
        <p:spPr>
          <a:xfrm>
            <a:off x="1221481" y="21717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5FC1B552-CCC7-4AE2-939D-421B96E18C27}"/>
              </a:ext>
            </a:extLst>
          </p:cNvPr>
          <p:cNvSpPr/>
          <p:nvPr/>
        </p:nvSpPr>
        <p:spPr>
          <a:xfrm>
            <a:off x="512558" y="2476500"/>
            <a:ext cx="782842" cy="1970809"/>
          </a:xfrm>
          <a:custGeom>
            <a:avLst/>
            <a:gdLst>
              <a:gd name="connsiteX0" fmla="*/ 859042 w 859042"/>
              <a:gd name="connsiteY0" fmla="*/ 0 h 2050473"/>
              <a:gd name="connsiteX1" fmla="*/ 457260 w 859042"/>
              <a:gd name="connsiteY1" fmla="*/ 353291 h 2050473"/>
              <a:gd name="connsiteX2" fmla="*/ 394915 w 859042"/>
              <a:gd name="connsiteY2" fmla="*/ 949037 h 2050473"/>
              <a:gd name="connsiteX3" fmla="*/ 60 w 859042"/>
              <a:gd name="connsiteY3" fmla="*/ 1212273 h 2050473"/>
              <a:gd name="connsiteX4" fmla="*/ 367206 w 859042"/>
              <a:gd name="connsiteY4" fmla="*/ 1627909 h 2050473"/>
              <a:gd name="connsiteX5" fmla="*/ 672006 w 859042"/>
              <a:gd name="connsiteY5" fmla="*/ 2050473 h 205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042" h="2050473">
                <a:moveTo>
                  <a:pt x="859042" y="0"/>
                </a:moveTo>
                <a:cubicBezTo>
                  <a:pt x="696828" y="97559"/>
                  <a:pt x="534614" y="195118"/>
                  <a:pt x="457260" y="353291"/>
                </a:cubicBezTo>
                <a:cubicBezTo>
                  <a:pt x="379906" y="511464"/>
                  <a:pt x="471115" y="805873"/>
                  <a:pt x="394915" y="949037"/>
                </a:cubicBezTo>
                <a:cubicBezTo>
                  <a:pt x="318715" y="1092201"/>
                  <a:pt x="4678" y="1099128"/>
                  <a:pt x="60" y="1212273"/>
                </a:cubicBezTo>
                <a:cubicBezTo>
                  <a:pt x="-4558" y="1325418"/>
                  <a:pt x="255215" y="1488209"/>
                  <a:pt x="367206" y="1627909"/>
                </a:cubicBezTo>
                <a:cubicBezTo>
                  <a:pt x="479197" y="1767609"/>
                  <a:pt x="575601" y="1909041"/>
                  <a:pt x="672006" y="2050473"/>
                </a:cubicBezTo>
              </a:path>
            </a:pathLst>
          </a:custGeom>
          <a:noFill/>
          <a:ln w="6350">
            <a:prstDash val="lgDash"/>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4838EE5-B016-4F88-930D-0516D12CC418}"/>
              </a:ext>
            </a:extLst>
          </p:cNvPr>
          <p:cNvSpPr txBox="1"/>
          <p:nvPr/>
        </p:nvSpPr>
        <p:spPr>
          <a:xfrm>
            <a:off x="895284" y="2907268"/>
            <a:ext cx="2467342" cy="369332"/>
          </a:xfrm>
          <a:prstGeom prst="rect">
            <a:avLst/>
          </a:prstGeom>
          <a:noFill/>
        </p:spPr>
        <p:txBody>
          <a:bodyPr wrap="none" rtlCol="0">
            <a:spAutoFit/>
          </a:bodyPr>
          <a:lstStyle/>
          <a:p>
            <a:r>
              <a:rPr lang="en-US" dirty="0"/>
              <a:t>Moving charges=current</a:t>
            </a:r>
          </a:p>
        </p:txBody>
      </p:sp>
      <p:graphicFrame>
        <p:nvGraphicFramePr>
          <p:cNvPr id="16" name="Object 15">
            <a:extLst>
              <a:ext uri="{FF2B5EF4-FFF2-40B4-BE49-F238E27FC236}">
                <a16:creationId xmlns:a16="http://schemas.microsoft.com/office/drawing/2014/main" id="{0B68C933-0798-4280-8F5D-A63E81C1912C}"/>
              </a:ext>
            </a:extLst>
          </p:cNvPr>
          <p:cNvGraphicFramePr>
            <a:graphicFrameLocks noChangeAspect="1"/>
          </p:cNvGraphicFramePr>
          <p:nvPr>
            <p:extLst>
              <p:ext uri="{D42A27DB-BD31-4B8C-83A1-F6EECF244321}">
                <p14:modId xmlns:p14="http://schemas.microsoft.com/office/powerpoint/2010/main" val="809907237"/>
              </p:ext>
            </p:extLst>
          </p:nvPr>
        </p:nvGraphicFramePr>
        <p:xfrm>
          <a:off x="4800600" y="1426926"/>
          <a:ext cx="1981200" cy="526630"/>
        </p:xfrm>
        <a:graphic>
          <a:graphicData uri="http://schemas.openxmlformats.org/presentationml/2006/ole">
            <mc:AlternateContent xmlns:mc="http://schemas.openxmlformats.org/markup-compatibility/2006">
              <mc:Choice xmlns:v="urn:schemas-microsoft-com:vml" Requires="v">
                <p:oleObj name="Equation" r:id="rId4" imgW="1002960" imgH="266400" progId="Equation.DSMT4">
                  <p:embed/>
                </p:oleObj>
              </mc:Choice>
              <mc:Fallback>
                <p:oleObj name="Equation" r:id="rId4" imgW="1002960" imgH="266400" progId="Equation.DSMT4">
                  <p:embed/>
                  <p:pic>
                    <p:nvPicPr>
                      <p:cNvPr id="3" name="Object 2">
                        <a:extLst>
                          <a:ext uri="{FF2B5EF4-FFF2-40B4-BE49-F238E27FC236}">
                            <a16:creationId xmlns:a16="http://schemas.microsoft.com/office/drawing/2014/main" id="{A1B39EF3-F11D-412A-8CBA-9DC24D617D3D}"/>
                          </a:ext>
                        </a:extLst>
                      </p:cNvPr>
                      <p:cNvPicPr/>
                      <p:nvPr/>
                    </p:nvPicPr>
                    <p:blipFill>
                      <a:blip r:embed="rId5"/>
                      <a:stretch>
                        <a:fillRect/>
                      </a:stretch>
                    </p:blipFill>
                    <p:spPr>
                      <a:xfrm>
                        <a:off x="4800600" y="1426926"/>
                        <a:ext cx="1981200" cy="526630"/>
                      </a:xfrm>
                      <a:prstGeom prst="rect">
                        <a:avLst/>
                      </a:prstGeom>
                      <a:ln>
                        <a:noFill/>
                      </a:ln>
                    </p:spPr>
                  </p:pic>
                </p:oleObj>
              </mc:Fallback>
            </mc:AlternateContent>
          </a:graphicData>
        </a:graphic>
      </p:graphicFrame>
      <p:sp>
        <p:nvSpPr>
          <p:cNvPr id="17" name="TextBox 16">
            <a:extLst>
              <a:ext uri="{FF2B5EF4-FFF2-40B4-BE49-F238E27FC236}">
                <a16:creationId xmlns:a16="http://schemas.microsoft.com/office/drawing/2014/main" id="{1147B33E-91E8-468E-AC51-0C8868661152}"/>
              </a:ext>
            </a:extLst>
          </p:cNvPr>
          <p:cNvSpPr txBox="1"/>
          <p:nvPr/>
        </p:nvSpPr>
        <p:spPr>
          <a:xfrm>
            <a:off x="3733800" y="2057400"/>
            <a:ext cx="5181600" cy="1200329"/>
          </a:xfrm>
          <a:prstGeom prst="rect">
            <a:avLst/>
          </a:prstGeom>
          <a:noFill/>
        </p:spPr>
        <p:txBody>
          <a:bodyPr wrap="square" rtlCol="0">
            <a:spAutoFit/>
          </a:bodyPr>
          <a:lstStyle/>
          <a:p>
            <a:r>
              <a:rPr lang="en-US" dirty="0"/>
              <a:t>Need to know: </a:t>
            </a:r>
          </a:p>
          <a:p>
            <a:pPr marL="400050" indent="-400050">
              <a:buAutoNum type="romanLcParenBoth"/>
            </a:pPr>
            <a:r>
              <a:rPr lang="en-US" dirty="0"/>
              <a:t>total charge Q that is moving in the wire of length L</a:t>
            </a:r>
          </a:p>
          <a:p>
            <a:pPr marL="400050" indent="-400050">
              <a:buAutoNum type="romanLcParenBoth"/>
            </a:pPr>
            <a:r>
              <a:rPr lang="en-US" dirty="0"/>
              <a:t>Velocity of each charge</a:t>
            </a:r>
          </a:p>
        </p:txBody>
      </p:sp>
      <p:sp>
        <p:nvSpPr>
          <p:cNvPr id="18" name="TextBox 17">
            <a:extLst>
              <a:ext uri="{FF2B5EF4-FFF2-40B4-BE49-F238E27FC236}">
                <a16:creationId xmlns:a16="http://schemas.microsoft.com/office/drawing/2014/main" id="{917070F5-C5BD-452C-A8AD-98F68D52CE92}"/>
              </a:ext>
            </a:extLst>
          </p:cNvPr>
          <p:cNvSpPr txBox="1"/>
          <p:nvPr/>
        </p:nvSpPr>
        <p:spPr>
          <a:xfrm>
            <a:off x="3733800" y="3292592"/>
            <a:ext cx="2546723" cy="369332"/>
          </a:xfrm>
          <a:prstGeom prst="rect">
            <a:avLst/>
          </a:prstGeom>
          <a:noFill/>
        </p:spPr>
        <p:txBody>
          <a:bodyPr wrap="none" rtlCol="0">
            <a:spAutoFit/>
          </a:bodyPr>
          <a:lstStyle/>
          <a:p>
            <a:r>
              <a:rPr lang="en-US" dirty="0"/>
              <a:t>Use definition of current:</a:t>
            </a:r>
          </a:p>
        </p:txBody>
      </p:sp>
      <p:graphicFrame>
        <p:nvGraphicFramePr>
          <p:cNvPr id="19" name="Object 18">
            <a:extLst>
              <a:ext uri="{FF2B5EF4-FFF2-40B4-BE49-F238E27FC236}">
                <a16:creationId xmlns:a16="http://schemas.microsoft.com/office/drawing/2014/main" id="{D36F5CD2-E202-45FE-B5A3-BA7D78F24E4F}"/>
              </a:ext>
            </a:extLst>
          </p:cNvPr>
          <p:cNvGraphicFramePr>
            <a:graphicFrameLocks noChangeAspect="1"/>
          </p:cNvGraphicFramePr>
          <p:nvPr>
            <p:extLst>
              <p:ext uri="{D42A27DB-BD31-4B8C-83A1-F6EECF244321}">
                <p14:modId xmlns:p14="http://schemas.microsoft.com/office/powerpoint/2010/main" val="4047156406"/>
              </p:ext>
            </p:extLst>
          </p:nvPr>
        </p:nvGraphicFramePr>
        <p:xfrm>
          <a:off x="6315147" y="3179602"/>
          <a:ext cx="673100" cy="595312"/>
        </p:xfrm>
        <a:graphic>
          <a:graphicData uri="http://schemas.openxmlformats.org/presentationml/2006/ole">
            <mc:AlternateContent xmlns:mc="http://schemas.openxmlformats.org/markup-compatibility/2006">
              <mc:Choice xmlns:v="urn:schemas-microsoft-com:vml" Requires="v">
                <p:oleObj name="Equation" r:id="rId6" imgW="444240" imgH="393480" progId="Equation.DSMT4">
                  <p:embed/>
                </p:oleObj>
              </mc:Choice>
              <mc:Fallback>
                <p:oleObj name="Equation" r:id="rId6" imgW="444240" imgH="393480" progId="Equation.DSMT4">
                  <p:embed/>
                  <p:pic>
                    <p:nvPicPr>
                      <p:cNvPr id="16" name="Object 15">
                        <a:extLst>
                          <a:ext uri="{FF2B5EF4-FFF2-40B4-BE49-F238E27FC236}">
                            <a16:creationId xmlns:a16="http://schemas.microsoft.com/office/drawing/2014/main" id="{0B68C933-0798-4280-8F5D-A63E81C1912C}"/>
                          </a:ext>
                        </a:extLst>
                      </p:cNvPr>
                      <p:cNvPicPr/>
                      <p:nvPr/>
                    </p:nvPicPr>
                    <p:blipFill>
                      <a:blip r:embed="rId7"/>
                      <a:stretch>
                        <a:fillRect/>
                      </a:stretch>
                    </p:blipFill>
                    <p:spPr>
                      <a:xfrm>
                        <a:off x="6315147" y="3179602"/>
                        <a:ext cx="673100" cy="595312"/>
                      </a:xfrm>
                      <a:prstGeom prst="rect">
                        <a:avLst/>
                      </a:prstGeom>
                      <a:ln>
                        <a:noFill/>
                      </a:ln>
                    </p:spPr>
                  </p:pic>
                </p:oleObj>
              </mc:Fallback>
            </mc:AlternateContent>
          </a:graphicData>
        </a:graphic>
      </p:graphicFrame>
      <p:sp>
        <p:nvSpPr>
          <p:cNvPr id="20" name="TextBox 19">
            <a:extLst>
              <a:ext uri="{FF2B5EF4-FFF2-40B4-BE49-F238E27FC236}">
                <a16:creationId xmlns:a16="http://schemas.microsoft.com/office/drawing/2014/main" id="{4F19C08A-4E99-442B-BFD5-1E6A5D97F08B}"/>
              </a:ext>
            </a:extLst>
          </p:cNvPr>
          <p:cNvSpPr txBox="1"/>
          <p:nvPr/>
        </p:nvSpPr>
        <p:spPr>
          <a:xfrm>
            <a:off x="3733800" y="3888203"/>
            <a:ext cx="4953000" cy="646331"/>
          </a:xfrm>
          <a:prstGeom prst="rect">
            <a:avLst/>
          </a:prstGeom>
          <a:noFill/>
        </p:spPr>
        <p:txBody>
          <a:bodyPr wrap="square" rtlCol="0">
            <a:spAutoFit/>
          </a:bodyPr>
          <a:lstStyle/>
          <a:p>
            <a:r>
              <a:rPr lang="en-US" dirty="0">
                <a:sym typeface="Symbol" panose="05050102010706020507" pitchFamily="18" charset="2"/>
              </a:rPr>
              <a:t>t – time required for all charges to move out from the wire:</a:t>
            </a:r>
            <a:endParaRPr lang="en-US" dirty="0"/>
          </a:p>
        </p:txBody>
      </p:sp>
      <p:graphicFrame>
        <p:nvGraphicFramePr>
          <p:cNvPr id="24" name="Object 23">
            <a:extLst>
              <a:ext uri="{FF2B5EF4-FFF2-40B4-BE49-F238E27FC236}">
                <a16:creationId xmlns:a16="http://schemas.microsoft.com/office/drawing/2014/main" id="{70AC15BA-CA35-4477-8A97-0E5C486AA0FF}"/>
              </a:ext>
            </a:extLst>
          </p:cNvPr>
          <p:cNvGraphicFramePr>
            <a:graphicFrameLocks noChangeAspect="1"/>
          </p:cNvGraphicFramePr>
          <p:nvPr>
            <p:extLst>
              <p:ext uri="{D42A27DB-BD31-4B8C-83A1-F6EECF244321}">
                <p14:modId xmlns:p14="http://schemas.microsoft.com/office/powerpoint/2010/main" val="1975117861"/>
              </p:ext>
            </p:extLst>
          </p:nvPr>
        </p:nvGraphicFramePr>
        <p:xfrm>
          <a:off x="4868862" y="4211368"/>
          <a:ext cx="922338" cy="268287"/>
        </p:xfrm>
        <a:graphic>
          <a:graphicData uri="http://schemas.openxmlformats.org/presentationml/2006/ole">
            <mc:AlternateContent xmlns:mc="http://schemas.openxmlformats.org/markup-compatibility/2006">
              <mc:Choice xmlns:v="urn:schemas-microsoft-com:vml" Requires="v">
                <p:oleObj name="Equation" r:id="rId8" imgW="609480" imgH="177480" progId="Equation.DSMT4">
                  <p:embed/>
                </p:oleObj>
              </mc:Choice>
              <mc:Fallback>
                <p:oleObj name="Equation" r:id="rId8" imgW="609480" imgH="177480" progId="Equation.DSMT4">
                  <p:embed/>
                  <p:pic>
                    <p:nvPicPr>
                      <p:cNvPr id="19" name="Object 18">
                        <a:extLst>
                          <a:ext uri="{FF2B5EF4-FFF2-40B4-BE49-F238E27FC236}">
                            <a16:creationId xmlns:a16="http://schemas.microsoft.com/office/drawing/2014/main" id="{D36F5CD2-E202-45FE-B5A3-BA7D78F24E4F}"/>
                          </a:ext>
                        </a:extLst>
                      </p:cNvPr>
                      <p:cNvPicPr/>
                      <p:nvPr/>
                    </p:nvPicPr>
                    <p:blipFill>
                      <a:blip r:embed="rId9"/>
                      <a:stretch>
                        <a:fillRect/>
                      </a:stretch>
                    </p:blipFill>
                    <p:spPr>
                      <a:xfrm>
                        <a:off x="4868862" y="4211368"/>
                        <a:ext cx="922338" cy="268287"/>
                      </a:xfrm>
                      <a:prstGeom prst="rect">
                        <a:avLst/>
                      </a:prstGeom>
                      <a:ln>
                        <a:noFill/>
                      </a:ln>
                    </p:spPr>
                  </p:pic>
                </p:oleObj>
              </mc:Fallback>
            </mc:AlternateContent>
          </a:graphicData>
        </a:graphic>
      </p:graphicFrame>
      <p:graphicFrame>
        <p:nvGraphicFramePr>
          <p:cNvPr id="25" name="Object 24">
            <a:extLst>
              <a:ext uri="{FF2B5EF4-FFF2-40B4-BE49-F238E27FC236}">
                <a16:creationId xmlns:a16="http://schemas.microsoft.com/office/drawing/2014/main" id="{E098A0EA-CEB6-431A-B8E7-710147408678}"/>
              </a:ext>
            </a:extLst>
          </p:cNvPr>
          <p:cNvGraphicFramePr>
            <a:graphicFrameLocks noChangeAspect="1"/>
          </p:cNvGraphicFramePr>
          <p:nvPr>
            <p:extLst>
              <p:ext uri="{D42A27DB-BD31-4B8C-83A1-F6EECF244321}">
                <p14:modId xmlns:p14="http://schemas.microsoft.com/office/powerpoint/2010/main" val="3448050602"/>
              </p:ext>
            </p:extLst>
          </p:nvPr>
        </p:nvGraphicFramePr>
        <p:xfrm>
          <a:off x="6795655" y="4534833"/>
          <a:ext cx="749300" cy="595312"/>
        </p:xfrm>
        <a:graphic>
          <a:graphicData uri="http://schemas.openxmlformats.org/presentationml/2006/ole">
            <mc:AlternateContent xmlns:mc="http://schemas.openxmlformats.org/markup-compatibility/2006">
              <mc:Choice xmlns:v="urn:schemas-microsoft-com:vml" Requires="v">
                <p:oleObj name="Equation" r:id="rId10" imgW="495000" imgH="393480" progId="Equation.DSMT4">
                  <p:embed/>
                </p:oleObj>
              </mc:Choice>
              <mc:Fallback>
                <p:oleObj name="Equation" r:id="rId10" imgW="495000" imgH="393480" progId="Equation.DSMT4">
                  <p:embed/>
                  <p:pic>
                    <p:nvPicPr>
                      <p:cNvPr id="19" name="Object 18">
                        <a:extLst>
                          <a:ext uri="{FF2B5EF4-FFF2-40B4-BE49-F238E27FC236}">
                            <a16:creationId xmlns:a16="http://schemas.microsoft.com/office/drawing/2014/main" id="{D36F5CD2-E202-45FE-B5A3-BA7D78F24E4F}"/>
                          </a:ext>
                        </a:extLst>
                      </p:cNvPr>
                      <p:cNvPicPr/>
                      <p:nvPr/>
                    </p:nvPicPr>
                    <p:blipFill>
                      <a:blip r:embed="rId11"/>
                      <a:stretch>
                        <a:fillRect/>
                      </a:stretch>
                    </p:blipFill>
                    <p:spPr>
                      <a:xfrm>
                        <a:off x="6795655" y="4534833"/>
                        <a:ext cx="749300" cy="595312"/>
                      </a:xfrm>
                      <a:prstGeom prst="rect">
                        <a:avLst/>
                      </a:prstGeom>
                      <a:ln>
                        <a:noFill/>
                      </a:ln>
                    </p:spPr>
                  </p:pic>
                </p:oleObj>
              </mc:Fallback>
            </mc:AlternateContent>
          </a:graphicData>
        </a:graphic>
      </p:graphicFrame>
      <p:sp>
        <p:nvSpPr>
          <p:cNvPr id="26" name="TextBox 25">
            <a:extLst>
              <a:ext uri="{FF2B5EF4-FFF2-40B4-BE49-F238E27FC236}">
                <a16:creationId xmlns:a16="http://schemas.microsoft.com/office/drawing/2014/main" id="{043535B4-9CCC-4E2A-AB51-094433D4E24C}"/>
              </a:ext>
            </a:extLst>
          </p:cNvPr>
          <p:cNvSpPr txBox="1"/>
          <p:nvPr/>
        </p:nvSpPr>
        <p:spPr>
          <a:xfrm>
            <a:off x="3880788" y="4647823"/>
            <a:ext cx="2867708" cy="369332"/>
          </a:xfrm>
          <a:prstGeom prst="rect">
            <a:avLst/>
          </a:prstGeom>
          <a:noFill/>
        </p:spPr>
        <p:txBody>
          <a:bodyPr wrap="none" rtlCol="0">
            <a:spAutoFit/>
          </a:bodyPr>
          <a:lstStyle/>
          <a:p>
            <a:r>
              <a:rPr lang="en-US" dirty="0"/>
              <a:t>Combine last two equations:</a:t>
            </a:r>
          </a:p>
        </p:txBody>
      </p:sp>
      <p:sp>
        <p:nvSpPr>
          <p:cNvPr id="27" name="Arrow: Right 26">
            <a:extLst>
              <a:ext uri="{FF2B5EF4-FFF2-40B4-BE49-F238E27FC236}">
                <a16:creationId xmlns:a16="http://schemas.microsoft.com/office/drawing/2014/main" id="{AA0B4110-32D4-4675-A5B4-5FD7B1E79833}"/>
              </a:ext>
            </a:extLst>
          </p:cNvPr>
          <p:cNvSpPr/>
          <p:nvPr/>
        </p:nvSpPr>
        <p:spPr>
          <a:xfrm>
            <a:off x="7620000" y="4724400"/>
            <a:ext cx="228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Object 27">
            <a:extLst>
              <a:ext uri="{FF2B5EF4-FFF2-40B4-BE49-F238E27FC236}">
                <a16:creationId xmlns:a16="http://schemas.microsoft.com/office/drawing/2014/main" id="{94CB7FF6-747B-41E4-9E8A-FEA76CDD9BAC}"/>
              </a:ext>
            </a:extLst>
          </p:cNvPr>
          <p:cNvGraphicFramePr>
            <a:graphicFrameLocks noChangeAspect="1"/>
          </p:cNvGraphicFramePr>
          <p:nvPr>
            <p:extLst>
              <p:ext uri="{D42A27DB-BD31-4B8C-83A1-F6EECF244321}">
                <p14:modId xmlns:p14="http://schemas.microsoft.com/office/powerpoint/2010/main" val="2314651560"/>
              </p:ext>
            </p:extLst>
          </p:nvPr>
        </p:nvGraphicFramePr>
        <p:xfrm>
          <a:off x="8012113" y="4516438"/>
          <a:ext cx="788987" cy="633412"/>
        </p:xfrm>
        <a:graphic>
          <a:graphicData uri="http://schemas.openxmlformats.org/presentationml/2006/ole">
            <mc:AlternateContent xmlns:mc="http://schemas.openxmlformats.org/markup-compatibility/2006">
              <mc:Choice xmlns:v="urn:schemas-microsoft-com:vml" Requires="v">
                <p:oleObj name="Equation" r:id="rId12" imgW="520560" imgH="419040" progId="Equation.DSMT4">
                  <p:embed/>
                </p:oleObj>
              </mc:Choice>
              <mc:Fallback>
                <p:oleObj name="Equation" r:id="rId12" imgW="520560" imgH="419040" progId="Equation.DSMT4">
                  <p:embed/>
                  <p:pic>
                    <p:nvPicPr>
                      <p:cNvPr id="25" name="Object 24">
                        <a:extLst>
                          <a:ext uri="{FF2B5EF4-FFF2-40B4-BE49-F238E27FC236}">
                            <a16:creationId xmlns:a16="http://schemas.microsoft.com/office/drawing/2014/main" id="{E098A0EA-CEB6-431A-B8E7-710147408678}"/>
                          </a:ext>
                        </a:extLst>
                      </p:cNvPr>
                      <p:cNvPicPr/>
                      <p:nvPr/>
                    </p:nvPicPr>
                    <p:blipFill>
                      <a:blip r:embed="rId13"/>
                      <a:stretch>
                        <a:fillRect/>
                      </a:stretch>
                    </p:blipFill>
                    <p:spPr>
                      <a:xfrm>
                        <a:off x="8012113" y="4516438"/>
                        <a:ext cx="788987" cy="633412"/>
                      </a:xfrm>
                      <a:prstGeom prst="rect">
                        <a:avLst/>
                      </a:prstGeom>
                      <a:ln>
                        <a:noFill/>
                      </a:ln>
                    </p:spPr>
                  </p:pic>
                </p:oleObj>
              </mc:Fallback>
            </mc:AlternateContent>
          </a:graphicData>
        </a:graphic>
      </p:graphicFrame>
      <p:graphicFrame>
        <p:nvGraphicFramePr>
          <p:cNvPr id="29" name="Object 28">
            <a:extLst>
              <a:ext uri="{FF2B5EF4-FFF2-40B4-BE49-F238E27FC236}">
                <a16:creationId xmlns:a16="http://schemas.microsoft.com/office/drawing/2014/main" id="{E2541AB9-BEBE-4534-AD67-842DEB578FAB}"/>
              </a:ext>
            </a:extLst>
          </p:cNvPr>
          <p:cNvGraphicFramePr>
            <a:graphicFrameLocks noChangeAspect="1"/>
          </p:cNvGraphicFramePr>
          <p:nvPr>
            <p:extLst>
              <p:ext uri="{D42A27DB-BD31-4B8C-83A1-F6EECF244321}">
                <p14:modId xmlns:p14="http://schemas.microsoft.com/office/powerpoint/2010/main" val="3252368812"/>
              </p:ext>
            </p:extLst>
          </p:nvPr>
        </p:nvGraphicFramePr>
        <p:xfrm>
          <a:off x="3901570" y="5085497"/>
          <a:ext cx="3487737" cy="741363"/>
        </p:xfrm>
        <a:graphic>
          <a:graphicData uri="http://schemas.openxmlformats.org/presentationml/2006/ole">
            <mc:AlternateContent xmlns:mc="http://schemas.openxmlformats.org/markup-compatibility/2006">
              <mc:Choice xmlns:v="urn:schemas-microsoft-com:vml" Requires="v">
                <p:oleObj name="Equation" r:id="rId14" imgW="2158920" imgH="457200" progId="Equation.DSMT4">
                  <p:embed/>
                </p:oleObj>
              </mc:Choice>
              <mc:Fallback>
                <p:oleObj name="Equation" r:id="rId14" imgW="2158920" imgH="457200" progId="Equation.DSMT4">
                  <p:embed/>
                  <p:pic>
                    <p:nvPicPr>
                      <p:cNvPr id="16" name="Object 15">
                        <a:extLst>
                          <a:ext uri="{FF2B5EF4-FFF2-40B4-BE49-F238E27FC236}">
                            <a16:creationId xmlns:a16="http://schemas.microsoft.com/office/drawing/2014/main" id="{0B68C933-0798-4280-8F5D-A63E81C1912C}"/>
                          </a:ext>
                        </a:extLst>
                      </p:cNvPr>
                      <p:cNvPicPr/>
                      <p:nvPr/>
                    </p:nvPicPr>
                    <p:blipFill>
                      <a:blip r:embed="rId15"/>
                      <a:stretch>
                        <a:fillRect/>
                      </a:stretch>
                    </p:blipFill>
                    <p:spPr>
                      <a:xfrm>
                        <a:off x="3901570" y="5085497"/>
                        <a:ext cx="3487737" cy="741363"/>
                      </a:xfrm>
                      <a:prstGeom prst="rect">
                        <a:avLst/>
                      </a:prstGeom>
                      <a:ln>
                        <a:noFill/>
                      </a:ln>
                    </p:spPr>
                  </p:pic>
                </p:oleObj>
              </mc:Fallback>
            </mc:AlternateContent>
          </a:graphicData>
        </a:graphic>
      </p:graphicFrame>
      <p:sp>
        <p:nvSpPr>
          <p:cNvPr id="30" name="TextBox 29">
            <a:extLst>
              <a:ext uri="{FF2B5EF4-FFF2-40B4-BE49-F238E27FC236}">
                <a16:creationId xmlns:a16="http://schemas.microsoft.com/office/drawing/2014/main" id="{07D63BE0-E196-4142-8501-A3E71F29F731}"/>
              </a:ext>
            </a:extLst>
          </p:cNvPr>
          <p:cNvSpPr txBox="1"/>
          <p:nvPr/>
        </p:nvSpPr>
        <p:spPr>
          <a:xfrm>
            <a:off x="3612628" y="5806170"/>
            <a:ext cx="4966855" cy="369332"/>
          </a:xfrm>
          <a:prstGeom prst="rect">
            <a:avLst/>
          </a:prstGeom>
          <a:noFill/>
        </p:spPr>
        <p:txBody>
          <a:bodyPr wrap="square" rtlCol="0">
            <a:spAutoFit/>
          </a:bodyPr>
          <a:lstStyle/>
          <a:p>
            <a:r>
              <a:rPr lang="en-US" b="1" dirty="0"/>
              <a:t>Force on a current-carrying wire of length L:</a:t>
            </a:r>
          </a:p>
        </p:txBody>
      </p:sp>
      <p:graphicFrame>
        <p:nvGraphicFramePr>
          <p:cNvPr id="31" name="Object 30">
            <a:extLst>
              <a:ext uri="{FF2B5EF4-FFF2-40B4-BE49-F238E27FC236}">
                <a16:creationId xmlns:a16="http://schemas.microsoft.com/office/drawing/2014/main" id="{199712F1-8F13-475A-AB4C-6205D1671E7F}"/>
              </a:ext>
            </a:extLst>
          </p:cNvPr>
          <p:cNvGraphicFramePr>
            <a:graphicFrameLocks noChangeAspect="1"/>
          </p:cNvGraphicFramePr>
          <p:nvPr>
            <p:extLst>
              <p:ext uri="{D42A27DB-BD31-4B8C-83A1-F6EECF244321}">
                <p14:modId xmlns:p14="http://schemas.microsoft.com/office/powerpoint/2010/main" val="3083770670"/>
              </p:ext>
            </p:extLst>
          </p:nvPr>
        </p:nvGraphicFramePr>
        <p:xfrm>
          <a:off x="5095751" y="6123557"/>
          <a:ext cx="1390898" cy="399595"/>
        </p:xfrm>
        <a:graphic>
          <a:graphicData uri="http://schemas.openxmlformats.org/presentationml/2006/ole">
            <mc:AlternateContent xmlns:mc="http://schemas.openxmlformats.org/markup-compatibility/2006">
              <mc:Choice xmlns:v="urn:schemas-microsoft-com:vml" Requires="v">
                <p:oleObj name="Equation" r:id="rId16" imgW="711000" imgH="203040" progId="Equation.DSMT4">
                  <p:embed/>
                </p:oleObj>
              </mc:Choice>
              <mc:Fallback>
                <p:oleObj name="Equation" r:id="rId16" imgW="711000" imgH="203040" progId="Equation.DSMT4">
                  <p:embed/>
                  <p:pic>
                    <p:nvPicPr>
                      <p:cNvPr id="29" name="Object 28">
                        <a:extLst>
                          <a:ext uri="{FF2B5EF4-FFF2-40B4-BE49-F238E27FC236}">
                            <a16:creationId xmlns:a16="http://schemas.microsoft.com/office/drawing/2014/main" id="{E2541AB9-BEBE-4534-AD67-842DEB578FAB}"/>
                          </a:ext>
                        </a:extLst>
                      </p:cNvPr>
                      <p:cNvPicPr/>
                      <p:nvPr/>
                    </p:nvPicPr>
                    <p:blipFill>
                      <a:blip r:embed="rId17"/>
                      <a:stretch>
                        <a:fillRect/>
                      </a:stretch>
                    </p:blipFill>
                    <p:spPr>
                      <a:xfrm>
                        <a:off x="5095751" y="6123557"/>
                        <a:ext cx="1390898" cy="399595"/>
                      </a:xfrm>
                      <a:prstGeom prst="rect">
                        <a:avLst/>
                      </a:prstGeom>
                      <a:ln>
                        <a:noFill/>
                      </a:ln>
                    </p:spPr>
                  </p:pic>
                </p:oleObj>
              </mc:Fallback>
            </mc:AlternateContent>
          </a:graphicData>
        </a:graphic>
      </p:graphicFrame>
      <p:sp>
        <p:nvSpPr>
          <p:cNvPr id="32" name="Rectangle 31">
            <a:extLst>
              <a:ext uri="{FF2B5EF4-FFF2-40B4-BE49-F238E27FC236}">
                <a16:creationId xmlns:a16="http://schemas.microsoft.com/office/drawing/2014/main" id="{9FF11BD6-6E08-4EA6-AAEF-A76A7843C70F}"/>
              </a:ext>
            </a:extLst>
          </p:cNvPr>
          <p:cNvSpPr/>
          <p:nvPr/>
        </p:nvSpPr>
        <p:spPr>
          <a:xfrm>
            <a:off x="3612628" y="5826860"/>
            <a:ext cx="4399485" cy="7970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95CFD520-6274-429F-882C-6DC56F58BEB4}"/>
              </a:ext>
            </a:extLst>
          </p:cNvPr>
          <p:cNvSpPr txBox="1"/>
          <p:nvPr/>
        </p:nvSpPr>
        <p:spPr>
          <a:xfrm>
            <a:off x="405443" y="5814121"/>
            <a:ext cx="2685022" cy="646331"/>
          </a:xfrm>
          <a:prstGeom prst="rect">
            <a:avLst/>
          </a:prstGeom>
          <a:noFill/>
        </p:spPr>
        <p:txBody>
          <a:bodyPr wrap="square" rtlCol="0">
            <a:spAutoFit/>
          </a:bodyPr>
          <a:lstStyle/>
          <a:p>
            <a:r>
              <a:rPr lang="en-US" dirty="0"/>
              <a:t>Vector </a:t>
            </a:r>
            <a:r>
              <a:rPr lang="en-US" i="1" dirty="0"/>
              <a:t>    </a:t>
            </a:r>
            <a:r>
              <a:rPr lang="en-US" dirty="0"/>
              <a:t>has direction of the current in the wire</a:t>
            </a:r>
          </a:p>
        </p:txBody>
      </p:sp>
      <p:graphicFrame>
        <p:nvGraphicFramePr>
          <p:cNvPr id="34" name="Object 33">
            <a:extLst>
              <a:ext uri="{FF2B5EF4-FFF2-40B4-BE49-F238E27FC236}">
                <a16:creationId xmlns:a16="http://schemas.microsoft.com/office/drawing/2014/main" id="{FD29D397-F556-4725-88A6-F12C136FDB5B}"/>
              </a:ext>
            </a:extLst>
          </p:cNvPr>
          <p:cNvGraphicFramePr>
            <a:graphicFrameLocks noChangeAspect="1"/>
          </p:cNvGraphicFramePr>
          <p:nvPr>
            <p:extLst>
              <p:ext uri="{D42A27DB-BD31-4B8C-83A1-F6EECF244321}">
                <p14:modId xmlns:p14="http://schemas.microsoft.com/office/powerpoint/2010/main" val="2070141200"/>
              </p:ext>
            </p:extLst>
          </p:nvPr>
        </p:nvGraphicFramePr>
        <p:xfrm>
          <a:off x="1153056" y="5820569"/>
          <a:ext cx="218544" cy="351631"/>
        </p:xfrm>
        <a:graphic>
          <a:graphicData uri="http://schemas.openxmlformats.org/presentationml/2006/ole">
            <mc:AlternateContent xmlns:mc="http://schemas.openxmlformats.org/markup-compatibility/2006">
              <mc:Choice xmlns:v="urn:schemas-microsoft-com:vml" Requires="v">
                <p:oleObj name="Equation" r:id="rId18" imgW="126720" imgH="203040" progId="Equation.DSMT4">
                  <p:embed/>
                </p:oleObj>
              </mc:Choice>
              <mc:Fallback>
                <p:oleObj name="Equation" r:id="rId18" imgW="126720" imgH="203040" progId="Equation.DSMT4">
                  <p:embed/>
                  <p:pic>
                    <p:nvPicPr>
                      <p:cNvPr id="31" name="Object 30">
                        <a:extLst>
                          <a:ext uri="{FF2B5EF4-FFF2-40B4-BE49-F238E27FC236}">
                            <a16:creationId xmlns:a16="http://schemas.microsoft.com/office/drawing/2014/main" id="{199712F1-8F13-475A-AB4C-6205D1671E7F}"/>
                          </a:ext>
                        </a:extLst>
                      </p:cNvPr>
                      <p:cNvPicPr/>
                      <p:nvPr/>
                    </p:nvPicPr>
                    <p:blipFill>
                      <a:blip r:embed="rId19"/>
                      <a:stretch>
                        <a:fillRect/>
                      </a:stretch>
                    </p:blipFill>
                    <p:spPr>
                      <a:xfrm>
                        <a:off x="1153056" y="5820569"/>
                        <a:ext cx="218544" cy="351631"/>
                      </a:xfrm>
                      <a:prstGeom prst="rect">
                        <a:avLst/>
                      </a:prstGeom>
                      <a:ln>
                        <a:noFill/>
                      </a:ln>
                    </p:spPr>
                  </p:pic>
                </p:oleObj>
              </mc:Fallback>
            </mc:AlternateContent>
          </a:graphicData>
        </a:graphic>
      </p:graphicFrame>
      <p:graphicFrame>
        <p:nvGraphicFramePr>
          <p:cNvPr id="35" name="Object 34">
            <a:extLst>
              <a:ext uri="{FF2B5EF4-FFF2-40B4-BE49-F238E27FC236}">
                <a16:creationId xmlns:a16="http://schemas.microsoft.com/office/drawing/2014/main" id="{F130B866-B482-441E-A05B-AC9692D70300}"/>
              </a:ext>
            </a:extLst>
          </p:cNvPr>
          <p:cNvGraphicFramePr>
            <a:graphicFrameLocks noChangeAspect="1"/>
          </p:cNvGraphicFramePr>
          <p:nvPr>
            <p:extLst>
              <p:ext uri="{D42A27DB-BD31-4B8C-83A1-F6EECF244321}">
                <p14:modId xmlns:p14="http://schemas.microsoft.com/office/powerpoint/2010/main" val="1966568990"/>
              </p:ext>
            </p:extLst>
          </p:nvPr>
        </p:nvGraphicFramePr>
        <p:xfrm>
          <a:off x="2212081" y="2333490"/>
          <a:ext cx="218544" cy="351631"/>
        </p:xfrm>
        <a:graphic>
          <a:graphicData uri="http://schemas.openxmlformats.org/presentationml/2006/ole">
            <mc:AlternateContent xmlns:mc="http://schemas.openxmlformats.org/markup-compatibility/2006">
              <mc:Choice xmlns:v="urn:schemas-microsoft-com:vml" Requires="v">
                <p:oleObj name="Equation" r:id="rId18" imgW="126720" imgH="203040" progId="Equation.DSMT4">
                  <p:embed/>
                </p:oleObj>
              </mc:Choice>
              <mc:Fallback>
                <p:oleObj name="Equation" r:id="rId18" imgW="126720" imgH="203040" progId="Equation.DSMT4">
                  <p:embed/>
                  <p:pic>
                    <p:nvPicPr>
                      <p:cNvPr id="34" name="Object 33">
                        <a:extLst>
                          <a:ext uri="{FF2B5EF4-FFF2-40B4-BE49-F238E27FC236}">
                            <a16:creationId xmlns:a16="http://schemas.microsoft.com/office/drawing/2014/main" id="{FD29D397-F556-4725-88A6-F12C136FDB5B}"/>
                          </a:ext>
                        </a:extLst>
                      </p:cNvPr>
                      <p:cNvPicPr/>
                      <p:nvPr/>
                    </p:nvPicPr>
                    <p:blipFill>
                      <a:blip r:embed="rId19"/>
                      <a:stretch>
                        <a:fillRect/>
                      </a:stretch>
                    </p:blipFill>
                    <p:spPr>
                      <a:xfrm>
                        <a:off x="2212081" y="2333490"/>
                        <a:ext cx="218544" cy="351631"/>
                      </a:xfrm>
                      <a:prstGeom prst="rect">
                        <a:avLst/>
                      </a:prstGeom>
                      <a:solidFill>
                        <a:schemeClr val="bg1"/>
                      </a:solidFill>
                      <a:ln>
                        <a:noFill/>
                      </a:ln>
                    </p:spPr>
                  </p:pic>
                </p:oleObj>
              </mc:Fallback>
            </mc:AlternateContent>
          </a:graphicData>
        </a:graphic>
      </p:graphicFrame>
      <p:sp>
        <p:nvSpPr>
          <p:cNvPr id="2" name="Slide Number Placeholder 1">
            <a:extLst>
              <a:ext uri="{FF2B5EF4-FFF2-40B4-BE49-F238E27FC236}">
                <a16:creationId xmlns:a16="http://schemas.microsoft.com/office/drawing/2014/main" id="{21FDF91F-6AEF-766D-D75F-0FB83C486374}"/>
              </a:ext>
            </a:extLst>
          </p:cNvPr>
          <p:cNvSpPr>
            <a:spLocks noGrp="1"/>
          </p:cNvSpPr>
          <p:nvPr>
            <p:ph type="sldNum" sz="quarter" idx="12"/>
          </p:nvPr>
        </p:nvSpPr>
        <p:spPr/>
        <p:txBody>
          <a:bodyPr/>
          <a:lstStyle/>
          <a:p>
            <a:fld id="{200B2350-5261-4F5C-9DF5-EF0D264FC8D2}" type="slidenum">
              <a:rPr lang="en-US" smtClean="0"/>
              <a:pPr/>
              <a:t>12</a:t>
            </a:fld>
            <a:endParaRPr lang="en-US" dirty="0"/>
          </a:p>
        </p:txBody>
      </p:sp>
    </p:spTree>
    <p:extLst>
      <p:ext uri="{BB962C8B-B14F-4D97-AF65-F5344CB8AC3E}">
        <p14:creationId xmlns:p14="http://schemas.microsoft.com/office/powerpoint/2010/main" val="4067556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51E9AE4-914F-484E-8F34-990E19B9D2D4}"/>
              </a:ext>
            </a:extLst>
          </p:cNvPr>
          <p:cNvSpPr>
            <a:spLocks noGrp="1"/>
          </p:cNvSpPr>
          <p:nvPr>
            <p:ph type="title"/>
          </p:nvPr>
        </p:nvSpPr>
        <p:spPr>
          <a:xfrm>
            <a:off x="457200" y="94643"/>
            <a:ext cx="8229600" cy="639762"/>
          </a:xfrm>
        </p:spPr>
        <p:txBody>
          <a:bodyPr>
            <a:normAutofit/>
          </a:bodyPr>
          <a:lstStyle/>
          <a:p>
            <a:r>
              <a:rPr lang="en-US" sz="3200" b="1" dirty="0"/>
              <a:t>Force on a current carrying wire</a:t>
            </a:r>
          </a:p>
        </p:txBody>
      </p:sp>
      <p:pic>
        <p:nvPicPr>
          <p:cNvPr id="11" name="Picture 10">
            <a:extLst>
              <a:ext uri="{FF2B5EF4-FFF2-40B4-BE49-F238E27FC236}">
                <a16:creationId xmlns:a16="http://schemas.microsoft.com/office/drawing/2014/main" id="{47E973F0-C063-447A-8248-BA4CC3592620}"/>
              </a:ext>
            </a:extLst>
          </p:cNvPr>
          <p:cNvPicPr>
            <a:picLocks noChangeAspect="1"/>
          </p:cNvPicPr>
          <p:nvPr/>
        </p:nvPicPr>
        <p:blipFill rotWithShape="1">
          <a:blip r:embed="rId3"/>
          <a:srcRect r="50994"/>
          <a:stretch/>
        </p:blipFill>
        <p:spPr>
          <a:xfrm>
            <a:off x="457200" y="2006638"/>
            <a:ext cx="2938876" cy="2489161"/>
          </a:xfrm>
          <a:prstGeom prst="rect">
            <a:avLst/>
          </a:prstGeom>
        </p:spPr>
      </p:pic>
      <p:sp>
        <p:nvSpPr>
          <p:cNvPr id="30" name="TextBox 29">
            <a:extLst>
              <a:ext uri="{FF2B5EF4-FFF2-40B4-BE49-F238E27FC236}">
                <a16:creationId xmlns:a16="http://schemas.microsoft.com/office/drawing/2014/main" id="{07D63BE0-E196-4142-8501-A3E71F29F731}"/>
              </a:ext>
            </a:extLst>
          </p:cNvPr>
          <p:cNvSpPr txBox="1"/>
          <p:nvPr/>
        </p:nvSpPr>
        <p:spPr>
          <a:xfrm>
            <a:off x="3692236" y="1960510"/>
            <a:ext cx="4966855" cy="369332"/>
          </a:xfrm>
          <a:prstGeom prst="rect">
            <a:avLst/>
          </a:prstGeom>
          <a:noFill/>
        </p:spPr>
        <p:txBody>
          <a:bodyPr wrap="square" rtlCol="0">
            <a:spAutoFit/>
          </a:bodyPr>
          <a:lstStyle/>
          <a:p>
            <a:r>
              <a:rPr lang="en-US" b="1" dirty="0"/>
              <a:t>Force on a current-carrying wire of length L:</a:t>
            </a:r>
          </a:p>
        </p:txBody>
      </p:sp>
      <p:graphicFrame>
        <p:nvGraphicFramePr>
          <p:cNvPr id="31" name="Object 30">
            <a:extLst>
              <a:ext uri="{FF2B5EF4-FFF2-40B4-BE49-F238E27FC236}">
                <a16:creationId xmlns:a16="http://schemas.microsoft.com/office/drawing/2014/main" id="{199712F1-8F13-475A-AB4C-6205D1671E7F}"/>
              </a:ext>
            </a:extLst>
          </p:cNvPr>
          <p:cNvGraphicFramePr>
            <a:graphicFrameLocks noChangeAspect="1"/>
          </p:cNvGraphicFramePr>
          <p:nvPr>
            <p:extLst>
              <p:ext uri="{D42A27DB-BD31-4B8C-83A1-F6EECF244321}">
                <p14:modId xmlns:p14="http://schemas.microsoft.com/office/powerpoint/2010/main" val="1198475866"/>
              </p:ext>
            </p:extLst>
          </p:nvPr>
        </p:nvGraphicFramePr>
        <p:xfrm>
          <a:off x="5175359" y="2277897"/>
          <a:ext cx="1390898" cy="399595"/>
        </p:xfrm>
        <a:graphic>
          <a:graphicData uri="http://schemas.openxmlformats.org/presentationml/2006/ole">
            <mc:AlternateContent xmlns:mc="http://schemas.openxmlformats.org/markup-compatibility/2006">
              <mc:Choice xmlns:v="urn:schemas-microsoft-com:vml" Requires="v">
                <p:oleObj name="Equation" r:id="rId4" imgW="711000" imgH="203040" progId="Equation.DSMT4">
                  <p:embed/>
                </p:oleObj>
              </mc:Choice>
              <mc:Fallback>
                <p:oleObj name="Equation" r:id="rId4" imgW="711000" imgH="203040" progId="Equation.DSMT4">
                  <p:embed/>
                  <p:pic>
                    <p:nvPicPr>
                      <p:cNvPr id="31" name="Object 30">
                        <a:extLst>
                          <a:ext uri="{FF2B5EF4-FFF2-40B4-BE49-F238E27FC236}">
                            <a16:creationId xmlns:a16="http://schemas.microsoft.com/office/drawing/2014/main" id="{199712F1-8F13-475A-AB4C-6205D1671E7F}"/>
                          </a:ext>
                        </a:extLst>
                      </p:cNvPr>
                      <p:cNvPicPr/>
                      <p:nvPr/>
                    </p:nvPicPr>
                    <p:blipFill>
                      <a:blip r:embed="rId5"/>
                      <a:stretch>
                        <a:fillRect/>
                      </a:stretch>
                    </p:blipFill>
                    <p:spPr>
                      <a:xfrm>
                        <a:off x="5175359" y="2277897"/>
                        <a:ext cx="1390898" cy="399595"/>
                      </a:xfrm>
                      <a:prstGeom prst="rect">
                        <a:avLst/>
                      </a:prstGeom>
                      <a:ln>
                        <a:noFill/>
                      </a:ln>
                    </p:spPr>
                  </p:pic>
                </p:oleObj>
              </mc:Fallback>
            </mc:AlternateContent>
          </a:graphicData>
        </a:graphic>
      </p:graphicFrame>
      <p:sp>
        <p:nvSpPr>
          <p:cNvPr id="32" name="Rectangle 31">
            <a:extLst>
              <a:ext uri="{FF2B5EF4-FFF2-40B4-BE49-F238E27FC236}">
                <a16:creationId xmlns:a16="http://schemas.microsoft.com/office/drawing/2014/main" id="{9FF11BD6-6E08-4EA6-AAEF-A76A7843C70F}"/>
              </a:ext>
            </a:extLst>
          </p:cNvPr>
          <p:cNvSpPr/>
          <p:nvPr/>
        </p:nvSpPr>
        <p:spPr>
          <a:xfrm>
            <a:off x="3692236" y="1981200"/>
            <a:ext cx="4399485" cy="7970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95CFD520-6274-429F-882C-6DC56F58BEB4}"/>
              </a:ext>
            </a:extLst>
          </p:cNvPr>
          <p:cNvSpPr txBox="1"/>
          <p:nvPr/>
        </p:nvSpPr>
        <p:spPr>
          <a:xfrm>
            <a:off x="5864269" y="2909616"/>
            <a:ext cx="2685022" cy="646331"/>
          </a:xfrm>
          <a:prstGeom prst="rect">
            <a:avLst/>
          </a:prstGeom>
          <a:noFill/>
        </p:spPr>
        <p:txBody>
          <a:bodyPr wrap="square" rtlCol="0">
            <a:spAutoFit/>
          </a:bodyPr>
          <a:lstStyle/>
          <a:p>
            <a:r>
              <a:rPr lang="en-US" dirty="0"/>
              <a:t>Vector </a:t>
            </a:r>
            <a:r>
              <a:rPr lang="en-US" i="1" dirty="0"/>
              <a:t>    </a:t>
            </a:r>
            <a:r>
              <a:rPr lang="en-US" dirty="0"/>
              <a:t>has direction of the current in the wire</a:t>
            </a:r>
          </a:p>
        </p:txBody>
      </p:sp>
      <p:graphicFrame>
        <p:nvGraphicFramePr>
          <p:cNvPr id="34" name="Object 33">
            <a:extLst>
              <a:ext uri="{FF2B5EF4-FFF2-40B4-BE49-F238E27FC236}">
                <a16:creationId xmlns:a16="http://schemas.microsoft.com/office/drawing/2014/main" id="{FD29D397-F556-4725-88A6-F12C136FDB5B}"/>
              </a:ext>
            </a:extLst>
          </p:cNvPr>
          <p:cNvGraphicFramePr>
            <a:graphicFrameLocks noChangeAspect="1"/>
          </p:cNvGraphicFramePr>
          <p:nvPr>
            <p:extLst>
              <p:ext uri="{D42A27DB-BD31-4B8C-83A1-F6EECF244321}">
                <p14:modId xmlns:p14="http://schemas.microsoft.com/office/powerpoint/2010/main" val="1222100637"/>
              </p:ext>
            </p:extLst>
          </p:nvPr>
        </p:nvGraphicFramePr>
        <p:xfrm>
          <a:off x="6566257" y="2846513"/>
          <a:ext cx="218544" cy="351631"/>
        </p:xfrm>
        <a:graphic>
          <a:graphicData uri="http://schemas.openxmlformats.org/presentationml/2006/ole">
            <mc:AlternateContent xmlns:mc="http://schemas.openxmlformats.org/markup-compatibility/2006">
              <mc:Choice xmlns:v="urn:schemas-microsoft-com:vml" Requires="v">
                <p:oleObj name="Equation" r:id="rId6" imgW="126720" imgH="203040" progId="Equation.DSMT4">
                  <p:embed/>
                </p:oleObj>
              </mc:Choice>
              <mc:Fallback>
                <p:oleObj name="Equation" r:id="rId6" imgW="126720" imgH="203040" progId="Equation.DSMT4">
                  <p:embed/>
                  <p:pic>
                    <p:nvPicPr>
                      <p:cNvPr id="34" name="Object 33">
                        <a:extLst>
                          <a:ext uri="{FF2B5EF4-FFF2-40B4-BE49-F238E27FC236}">
                            <a16:creationId xmlns:a16="http://schemas.microsoft.com/office/drawing/2014/main" id="{FD29D397-F556-4725-88A6-F12C136FDB5B}"/>
                          </a:ext>
                        </a:extLst>
                      </p:cNvPr>
                      <p:cNvPicPr/>
                      <p:nvPr/>
                    </p:nvPicPr>
                    <p:blipFill>
                      <a:blip r:embed="rId7"/>
                      <a:stretch>
                        <a:fillRect/>
                      </a:stretch>
                    </p:blipFill>
                    <p:spPr>
                      <a:xfrm>
                        <a:off x="6566257" y="2846513"/>
                        <a:ext cx="218544" cy="351631"/>
                      </a:xfrm>
                      <a:prstGeom prst="rect">
                        <a:avLst/>
                      </a:prstGeom>
                      <a:ln>
                        <a:noFill/>
                      </a:ln>
                    </p:spPr>
                  </p:pic>
                </p:oleObj>
              </mc:Fallback>
            </mc:AlternateContent>
          </a:graphicData>
        </a:graphic>
      </p:graphicFrame>
      <p:graphicFrame>
        <p:nvGraphicFramePr>
          <p:cNvPr id="35" name="Object 34">
            <a:extLst>
              <a:ext uri="{FF2B5EF4-FFF2-40B4-BE49-F238E27FC236}">
                <a16:creationId xmlns:a16="http://schemas.microsoft.com/office/drawing/2014/main" id="{F130B866-B482-441E-A05B-AC9692D70300}"/>
              </a:ext>
            </a:extLst>
          </p:cNvPr>
          <p:cNvGraphicFramePr>
            <a:graphicFrameLocks noChangeAspect="1"/>
          </p:cNvGraphicFramePr>
          <p:nvPr>
            <p:extLst>
              <p:ext uri="{D42A27DB-BD31-4B8C-83A1-F6EECF244321}">
                <p14:modId xmlns:p14="http://schemas.microsoft.com/office/powerpoint/2010/main" val="3264331320"/>
              </p:ext>
            </p:extLst>
          </p:nvPr>
        </p:nvGraphicFramePr>
        <p:xfrm>
          <a:off x="2795721" y="3491829"/>
          <a:ext cx="218544" cy="351631"/>
        </p:xfrm>
        <a:graphic>
          <a:graphicData uri="http://schemas.openxmlformats.org/presentationml/2006/ole">
            <mc:AlternateContent xmlns:mc="http://schemas.openxmlformats.org/markup-compatibility/2006">
              <mc:Choice xmlns:v="urn:schemas-microsoft-com:vml" Requires="v">
                <p:oleObj name="Equation" r:id="rId6" imgW="126720" imgH="203040" progId="Equation.DSMT4">
                  <p:embed/>
                </p:oleObj>
              </mc:Choice>
              <mc:Fallback>
                <p:oleObj name="Equation" r:id="rId6" imgW="126720" imgH="203040" progId="Equation.DSMT4">
                  <p:embed/>
                  <p:pic>
                    <p:nvPicPr>
                      <p:cNvPr id="35" name="Object 34">
                        <a:extLst>
                          <a:ext uri="{FF2B5EF4-FFF2-40B4-BE49-F238E27FC236}">
                            <a16:creationId xmlns:a16="http://schemas.microsoft.com/office/drawing/2014/main" id="{F130B866-B482-441E-A05B-AC9692D70300}"/>
                          </a:ext>
                        </a:extLst>
                      </p:cNvPr>
                      <p:cNvPicPr/>
                      <p:nvPr/>
                    </p:nvPicPr>
                    <p:blipFill>
                      <a:blip r:embed="rId7"/>
                      <a:stretch>
                        <a:fillRect/>
                      </a:stretch>
                    </p:blipFill>
                    <p:spPr>
                      <a:xfrm>
                        <a:off x="2795721" y="3491829"/>
                        <a:ext cx="218544" cy="351631"/>
                      </a:xfrm>
                      <a:prstGeom prst="rect">
                        <a:avLst/>
                      </a:prstGeom>
                      <a:solidFill>
                        <a:schemeClr val="bg1"/>
                      </a:solidFill>
                      <a:ln>
                        <a:noFill/>
                      </a:ln>
                    </p:spPr>
                  </p:pic>
                </p:oleObj>
              </mc:Fallback>
            </mc:AlternateContent>
          </a:graphicData>
        </a:graphic>
      </p:graphicFrame>
      <p:sp>
        <p:nvSpPr>
          <p:cNvPr id="2" name="TextBox 1">
            <a:extLst>
              <a:ext uri="{FF2B5EF4-FFF2-40B4-BE49-F238E27FC236}">
                <a16:creationId xmlns:a16="http://schemas.microsoft.com/office/drawing/2014/main" id="{91893A3A-AB08-4E3A-BD3F-B4AE9AD030E7}"/>
              </a:ext>
            </a:extLst>
          </p:cNvPr>
          <p:cNvSpPr txBox="1"/>
          <p:nvPr/>
        </p:nvSpPr>
        <p:spPr>
          <a:xfrm>
            <a:off x="3705565" y="3751358"/>
            <a:ext cx="1327608" cy="369332"/>
          </a:xfrm>
          <a:prstGeom prst="rect">
            <a:avLst/>
          </a:prstGeom>
          <a:noFill/>
        </p:spPr>
        <p:txBody>
          <a:bodyPr wrap="none" rtlCol="0">
            <a:spAutoFit/>
          </a:bodyPr>
          <a:lstStyle/>
          <a:p>
            <a:r>
              <a:rPr lang="en-US" dirty="0"/>
              <a:t>Magnitude: </a:t>
            </a:r>
          </a:p>
        </p:txBody>
      </p:sp>
      <p:pic>
        <p:nvPicPr>
          <p:cNvPr id="6" name="Picture 5">
            <a:extLst>
              <a:ext uri="{FF2B5EF4-FFF2-40B4-BE49-F238E27FC236}">
                <a16:creationId xmlns:a16="http://schemas.microsoft.com/office/drawing/2014/main" id="{A6B05D89-66E5-42E8-815B-7162E8F29500}"/>
              </a:ext>
            </a:extLst>
          </p:cNvPr>
          <p:cNvPicPr>
            <a:picLocks noChangeAspect="1"/>
          </p:cNvPicPr>
          <p:nvPr/>
        </p:nvPicPr>
        <p:blipFill>
          <a:blip r:embed="rId8"/>
          <a:stretch>
            <a:fillRect/>
          </a:stretch>
        </p:blipFill>
        <p:spPr>
          <a:xfrm>
            <a:off x="5562600" y="5178413"/>
            <a:ext cx="2829872" cy="1477967"/>
          </a:xfrm>
          <a:prstGeom prst="rect">
            <a:avLst/>
          </a:prstGeom>
        </p:spPr>
      </p:pic>
      <p:sp>
        <p:nvSpPr>
          <p:cNvPr id="7" name="TextBox 6">
            <a:extLst>
              <a:ext uri="{FF2B5EF4-FFF2-40B4-BE49-F238E27FC236}">
                <a16:creationId xmlns:a16="http://schemas.microsoft.com/office/drawing/2014/main" id="{415AE70D-3BF2-4295-A9D1-DB0372213106}"/>
              </a:ext>
            </a:extLst>
          </p:cNvPr>
          <p:cNvSpPr txBox="1"/>
          <p:nvPr/>
        </p:nvSpPr>
        <p:spPr>
          <a:xfrm>
            <a:off x="3657600" y="4310111"/>
            <a:ext cx="5276253" cy="923330"/>
          </a:xfrm>
          <a:prstGeom prst="rect">
            <a:avLst/>
          </a:prstGeom>
          <a:noFill/>
        </p:spPr>
        <p:txBody>
          <a:bodyPr wrap="none" rtlCol="0">
            <a:spAutoFit/>
          </a:bodyPr>
          <a:lstStyle/>
          <a:p>
            <a:r>
              <a:rPr lang="en-US" b="1" dirty="0"/>
              <a:t>Right-hand rule</a:t>
            </a:r>
            <a:r>
              <a:rPr lang="en-US" dirty="0"/>
              <a:t>: point hand in the direction of current</a:t>
            </a:r>
          </a:p>
          <a:p>
            <a:r>
              <a:rPr lang="en-US" dirty="0"/>
              <a:t>                              bend fingers along magnetic field</a:t>
            </a:r>
          </a:p>
          <a:p>
            <a:r>
              <a:rPr lang="en-US" dirty="0"/>
              <a:t>                              thumb: direction of force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EAA2602-D603-B13B-C5B9-718D2D90AF5E}"/>
                  </a:ext>
                </a:extLst>
              </p:cNvPr>
              <p:cNvSpPr txBox="1"/>
              <p:nvPr/>
            </p:nvSpPr>
            <p:spPr>
              <a:xfrm>
                <a:off x="5058057" y="3832629"/>
                <a:ext cx="1379737"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𝐿𝐼𝐵</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oMath>
                  </m:oMathPara>
                </a14:m>
                <a:endParaRPr lang="en-US" dirty="0"/>
              </a:p>
            </p:txBody>
          </p:sp>
        </mc:Choice>
        <mc:Fallback xmlns="">
          <p:sp>
            <p:nvSpPr>
              <p:cNvPr id="3" name="TextBox 2">
                <a:extLst>
                  <a:ext uri="{FF2B5EF4-FFF2-40B4-BE49-F238E27FC236}">
                    <a16:creationId xmlns:a16="http://schemas.microsoft.com/office/drawing/2014/main" id="{AEAA2602-D603-B13B-C5B9-718D2D90AF5E}"/>
                  </a:ext>
                </a:extLst>
              </p:cNvPr>
              <p:cNvSpPr txBox="1">
                <a:spLocks noRot="1" noChangeAspect="1" noMove="1" noResize="1" noEditPoints="1" noAdjustHandles="1" noChangeArrowheads="1" noChangeShapeType="1" noTextEdit="1"/>
              </p:cNvSpPr>
              <p:nvPr/>
            </p:nvSpPr>
            <p:spPr>
              <a:xfrm>
                <a:off x="5058057" y="3832629"/>
                <a:ext cx="1379737" cy="276999"/>
              </a:xfrm>
              <a:prstGeom prst="rect">
                <a:avLst/>
              </a:prstGeom>
              <a:blipFill>
                <a:blip r:embed="rId9"/>
                <a:stretch>
                  <a:fillRect l="-3982" r="-3097" b="-666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B9F4D61-C39B-1F97-4810-D93BE6EE2639}"/>
              </a:ext>
            </a:extLst>
          </p:cNvPr>
          <p:cNvSpPr>
            <a:spLocks noGrp="1"/>
          </p:cNvSpPr>
          <p:nvPr>
            <p:ph type="sldNum" sz="quarter" idx="12"/>
          </p:nvPr>
        </p:nvSpPr>
        <p:spPr/>
        <p:txBody>
          <a:bodyPr/>
          <a:lstStyle/>
          <a:p>
            <a:fld id="{200B2350-5261-4F5C-9DF5-EF0D264FC8D2}" type="slidenum">
              <a:rPr lang="en-US" smtClean="0"/>
              <a:pPr/>
              <a:t>13</a:t>
            </a:fld>
            <a:endParaRPr lang="en-US" dirty="0"/>
          </a:p>
        </p:txBody>
      </p:sp>
    </p:spTree>
    <p:extLst>
      <p:ext uri="{BB962C8B-B14F-4D97-AF65-F5344CB8AC3E}">
        <p14:creationId xmlns:p14="http://schemas.microsoft.com/office/powerpoint/2010/main" val="2144826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359" y="72879"/>
            <a:ext cx="8229600" cy="625979"/>
          </a:xfrm>
        </p:spPr>
        <p:txBody>
          <a:bodyPr>
            <a:normAutofit/>
          </a:bodyPr>
          <a:lstStyle/>
          <a:p>
            <a:r>
              <a:rPr lang="en-US" sz="3200" b="1" dirty="0"/>
              <a:t>Force on Two Current Carrying Wires</a:t>
            </a:r>
          </a:p>
        </p:txBody>
      </p:sp>
      <p:sp>
        <p:nvSpPr>
          <p:cNvPr id="3" name="Rectangle 2">
            <a:extLst>
              <a:ext uri="{FF2B5EF4-FFF2-40B4-BE49-F238E27FC236}">
                <a16:creationId xmlns:a16="http://schemas.microsoft.com/office/drawing/2014/main" id="{3000396C-E4BB-4D6F-BEB0-A7C6733F952E}"/>
              </a:ext>
            </a:extLst>
          </p:cNvPr>
          <p:cNvSpPr/>
          <p:nvPr/>
        </p:nvSpPr>
        <p:spPr>
          <a:xfrm>
            <a:off x="491359" y="5905444"/>
            <a:ext cx="8334013" cy="769441"/>
          </a:xfrm>
          <a:prstGeom prst="rect">
            <a:avLst/>
          </a:prstGeom>
        </p:spPr>
        <p:txBody>
          <a:bodyPr wrap="none">
            <a:spAutoFit/>
          </a:bodyPr>
          <a:lstStyle/>
          <a:p>
            <a:r>
              <a:rPr lang="en-US" sz="2000" dirty="0">
                <a:solidFill>
                  <a:srgbClr val="0070C0"/>
                </a:solidFill>
              </a:rPr>
              <a:t>What about the direction of the forces between them?</a:t>
            </a:r>
          </a:p>
          <a:p>
            <a:r>
              <a:rPr lang="en-US" sz="2400" b="1" dirty="0">
                <a:solidFill>
                  <a:srgbClr val="0070C0"/>
                </a:solidFill>
              </a:rPr>
              <a:t>Parallel currents attract, anti-parallel current repel. (Verify this!)</a:t>
            </a:r>
          </a:p>
        </p:txBody>
      </p:sp>
      <p:pic>
        <p:nvPicPr>
          <p:cNvPr id="6" name="Picture 5">
            <a:extLst>
              <a:ext uri="{FF2B5EF4-FFF2-40B4-BE49-F238E27FC236}">
                <a16:creationId xmlns:a16="http://schemas.microsoft.com/office/drawing/2014/main" id="{FEAA3921-BBEE-4592-BA9A-158EEFD0D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987828"/>
            <a:ext cx="3581400" cy="2208736"/>
          </a:xfrm>
          <a:prstGeom prst="rect">
            <a:avLst/>
          </a:prstGeom>
        </p:spPr>
      </p:pic>
      <p:pic>
        <p:nvPicPr>
          <p:cNvPr id="7" name="Content Placeholder 4" descr="Screen Shot 2017-02-13 at 12.05.52 PM.png">
            <a:extLst>
              <a:ext uri="{FF2B5EF4-FFF2-40B4-BE49-F238E27FC236}">
                <a16:creationId xmlns:a16="http://schemas.microsoft.com/office/drawing/2014/main" id="{79E651FA-0E63-4173-86AD-35660ABC3342}"/>
              </a:ext>
            </a:extLst>
          </p:cNvPr>
          <p:cNvPicPr>
            <a:picLocks noChangeAspect="1"/>
          </p:cNvPicPr>
          <p:nvPr/>
        </p:nvPicPr>
        <p:blipFill rotWithShape="1">
          <a:blip r:embed="rId4">
            <a:extLst>
              <a:ext uri="{28A0092B-C50C-407E-A947-70E740481C1C}">
                <a14:useLocalDpi xmlns:a14="http://schemas.microsoft.com/office/drawing/2010/main" val="0"/>
              </a:ext>
            </a:extLst>
          </a:blip>
          <a:srcRect l="-3552" t="31859" r="-3552" b="15425"/>
          <a:stretch/>
        </p:blipFill>
        <p:spPr>
          <a:xfrm>
            <a:off x="719369" y="3526121"/>
            <a:ext cx="8085221" cy="2344051"/>
          </a:xfrm>
          <a:prstGeom prst="rect">
            <a:avLst/>
          </a:prstGeom>
        </p:spPr>
      </p:pic>
      <p:pic>
        <p:nvPicPr>
          <p:cNvPr id="5" name="Content Placeholder 4" descr="Screen Shot 2017-02-13 at 12.05.52 PM.png"/>
          <p:cNvPicPr>
            <a:picLocks noGrp="1" noChangeAspect="1"/>
          </p:cNvPicPr>
          <p:nvPr>
            <p:ph idx="1"/>
          </p:nvPr>
        </p:nvPicPr>
        <p:blipFill rotWithShape="1">
          <a:blip r:embed="rId4">
            <a:extLst>
              <a:ext uri="{28A0092B-C50C-407E-A947-70E740481C1C}">
                <a14:useLocalDpi xmlns:a14="http://schemas.microsoft.com/office/drawing/2010/main" val="0"/>
              </a:ext>
            </a:extLst>
          </a:blip>
          <a:srcRect l="-3552" r="11116" b="70330"/>
          <a:stretch/>
        </p:blipFill>
        <p:spPr>
          <a:xfrm>
            <a:off x="719369" y="747803"/>
            <a:ext cx="6324600" cy="1195741"/>
          </a:xfrm>
        </p:spPr>
      </p:pic>
      <p:sp>
        <p:nvSpPr>
          <p:cNvPr id="4" name="Rectangle 3">
            <a:extLst>
              <a:ext uri="{FF2B5EF4-FFF2-40B4-BE49-F238E27FC236}">
                <a16:creationId xmlns:a16="http://schemas.microsoft.com/office/drawing/2014/main" id="{A8AF8AC7-4E2A-49D1-ABFE-0F0A3AC36F68}"/>
              </a:ext>
            </a:extLst>
          </p:cNvPr>
          <p:cNvSpPr/>
          <p:nvPr/>
        </p:nvSpPr>
        <p:spPr>
          <a:xfrm>
            <a:off x="1181100" y="3368234"/>
            <a:ext cx="182880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6" descr="Screen Shot 2017-02-20 at 11.38.03 AM.png">
            <a:extLst>
              <a:ext uri="{FF2B5EF4-FFF2-40B4-BE49-F238E27FC236}">
                <a16:creationId xmlns:a16="http://schemas.microsoft.com/office/drawing/2014/main" id="{4D99FAB3-6860-45FA-894E-09CC91161FEA}"/>
              </a:ext>
            </a:extLst>
          </p:cNvPr>
          <p:cNvPicPr>
            <a:picLocks noChangeAspect="1"/>
          </p:cNvPicPr>
          <p:nvPr/>
        </p:nvPicPr>
        <p:blipFill rotWithShape="1">
          <a:blip r:embed="rId5">
            <a:extLst>
              <a:ext uri="{28A0092B-C50C-407E-A947-70E740481C1C}">
                <a14:useLocalDpi xmlns:a14="http://schemas.microsoft.com/office/drawing/2010/main" val="0"/>
              </a:ext>
            </a:extLst>
          </a:blip>
          <a:srcRect l="27260" t="47072" r="44615" b="42124"/>
          <a:stretch/>
        </p:blipFill>
        <p:spPr>
          <a:xfrm>
            <a:off x="990600" y="2325237"/>
            <a:ext cx="2209800" cy="514501"/>
          </a:xfrm>
          <a:prstGeom prst="rect">
            <a:avLst/>
          </a:prstGeom>
        </p:spPr>
      </p:pic>
      <p:sp>
        <p:nvSpPr>
          <p:cNvPr id="9" name="Explosion: 14 Points 8">
            <a:extLst>
              <a:ext uri="{FF2B5EF4-FFF2-40B4-BE49-F238E27FC236}">
                <a16:creationId xmlns:a16="http://schemas.microsoft.com/office/drawing/2014/main" id="{52968739-61BF-4FE3-4E8B-C10C9765EF10}"/>
              </a:ext>
            </a:extLst>
          </p:cNvPr>
          <p:cNvSpPr/>
          <p:nvPr/>
        </p:nvSpPr>
        <p:spPr>
          <a:xfrm>
            <a:off x="8524875" y="50800"/>
            <a:ext cx="552450" cy="552450"/>
          </a:xfrm>
          <a:prstGeom prst="irregularSeal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A0B6CA4-6132-F0D1-D9A6-D93593242B7F}"/>
                  </a:ext>
                </a:extLst>
              </p:cNvPr>
              <p:cNvSpPr txBox="1"/>
              <p:nvPr/>
            </p:nvSpPr>
            <p:spPr>
              <a:xfrm>
                <a:off x="1181100" y="2905930"/>
                <a:ext cx="2725683" cy="307777"/>
              </a:xfrm>
              <a:prstGeom prst="rect">
                <a:avLst/>
              </a:prstGeom>
              <a:noFill/>
            </p:spPr>
            <p:txBody>
              <a:bodyPr wrap="none" lIns="0" tIns="0" rIns="0" bIns="0" rtlCol="0">
                <a:spAutoFit/>
              </a:bodyPr>
              <a:lstStyle/>
              <a:p>
                <a14:m>
                  <m:oMath xmlns:m="http://schemas.openxmlformats.org/officeDocument/2006/math">
                    <m:r>
                      <a:rPr lang="en-US" sz="2000" b="0" i="1" smtClean="0">
                        <a:latin typeface="Cambria Math" panose="02040503050406030204" pitchFamily="18" charset="0"/>
                      </a:rPr>
                      <m:t>𝐹</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𝐼</m:t>
                        </m:r>
                      </m:e>
                      <m:sub>
                        <m:r>
                          <a:rPr lang="en-US" sz="2000" b="0" i="1" smtClean="0">
                            <a:latin typeface="Cambria Math" panose="02040503050406030204" pitchFamily="18" charset="0"/>
                          </a:rPr>
                          <m:t>1</m:t>
                        </m:r>
                      </m:sub>
                    </m:s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𝐵</m:t>
                        </m:r>
                      </m:e>
                      <m:sub>
                        <m:r>
                          <a:rPr lang="en-US" sz="2000" b="0" i="1" smtClean="0">
                            <a:latin typeface="Cambria Math" panose="02040503050406030204" pitchFamily="18" charset="0"/>
                          </a:rPr>
                          <m:t>2</m:t>
                        </m:r>
                      </m:sub>
                    </m:sSub>
                    <m:r>
                      <a:rPr lang="en-US" sz="2000" b="0" i="1" smtClean="0">
                        <a:latin typeface="Cambria Math" panose="02040503050406030204" pitchFamily="18" charset="0"/>
                      </a:rPr>
                      <m:t>𝐿</m:t>
                    </m:r>
                    <m:func>
                      <m:funcPr>
                        <m:ctrlPr>
                          <a:rPr lang="en-US" sz="2000" b="0" i="0" smtClean="0">
                            <a:latin typeface="Cambria Math" panose="02040503050406030204" pitchFamily="18" charset="0"/>
                          </a:rPr>
                        </m:ctrlPr>
                      </m:funcPr>
                      <m:fName>
                        <m:r>
                          <m:rPr>
                            <m:sty m:val="p"/>
                          </m:rPr>
                          <a:rPr lang="en-US" sz="2000" b="0" i="0" smtClean="0">
                            <a:latin typeface="Cambria Math" panose="02040503050406030204" pitchFamily="18" charset="0"/>
                          </a:rPr>
                          <m:t>sin</m:t>
                        </m:r>
                      </m:fName>
                      <m:e>
                        <m:r>
                          <a:rPr lang="en-US" sz="2000" b="0" i="1" smtClean="0">
                            <a:latin typeface="Cambria Math" panose="02040503050406030204" pitchFamily="18" charset="0"/>
                          </a:rPr>
                          <m:t>90 </m:t>
                        </m:r>
                      </m:e>
                    </m:func>
                  </m:oMath>
                </a14:m>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𝐼</m:t>
                        </m:r>
                      </m:e>
                      <m:sub>
                        <m:r>
                          <a:rPr lang="en-US" sz="2000" i="1">
                            <a:latin typeface="Cambria Math" panose="02040503050406030204" pitchFamily="18" charset="0"/>
                          </a:rPr>
                          <m:t>1</m:t>
                        </m:r>
                      </m:sub>
                    </m:sSub>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2</m:t>
                        </m:r>
                      </m:sub>
                    </m:sSub>
                    <m:r>
                      <a:rPr lang="en-US" sz="2000" i="1">
                        <a:latin typeface="Cambria Math" panose="02040503050406030204" pitchFamily="18" charset="0"/>
                      </a:rPr>
                      <m:t>𝐿</m:t>
                    </m:r>
                  </m:oMath>
                </a14:m>
                <a:r>
                  <a:rPr lang="en-US" sz="2000" dirty="0"/>
                  <a:t> </a:t>
                </a:r>
              </a:p>
            </p:txBody>
          </p:sp>
        </mc:Choice>
        <mc:Fallback xmlns="">
          <p:sp>
            <p:nvSpPr>
              <p:cNvPr id="10" name="TextBox 9">
                <a:extLst>
                  <a:ext uri="{FF2B5EF4-FFF2-40B4-BE49-F238E27FC236}">
                    <a16:creationId xmlns:a16="http://schemas.microsoft.com/office/drawing/2014/main" id="{8A0B6CA4-6132-F0D1-D9A6-D93593242B7F}"/>
                  </a:ext>
                </a:extLst>
              </p:cNvPr>
              <p:cNvSpPr txBox="1">
                <a:spLocks noRot="1" noChangeAspect="1" noMove="1" noResize="1" noEditPoints="1" noAdjustHandles="1" noChangeArrowheads="1" noChangeShapeType="1" noTextEdit="1"/>
              </p:cNvSpPr>
              <p:nvPr/>
            </p:nvSpPr>
            <p:spPr>
              <a:xfrm>
                <a:off x="1181100" y="2905930"/>
                <a:ext cx="2725683" cy="307777"/>
              </a:xfrm>
              <a:prstGeom prst="rect">
                <a:avLst/>
              </a:prstGeom>
              <a:blipFill>
                <a:blip r:embed="rId6"/>
                <a:stretch>
                  <a:fillRect l="-3356" t="-26000"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2784451-ABC2-7AAB-79A9-3533339A33E9}"/>
                  </a:ext>
                </a:extLst>
              </p:cNvPr>
              <p:cNvSpPr txBox="1"/>
              <p:nvPr/>
            </p:nvSpPr>
            <p:spPr>
              <a:xfrm>
                <a:off x="1017270" y="3592313"/>
                <a:ext cx="2412007" cy="437043"/>
              </a:xfrm>
              <a:prstGeom prst="rect">
                <a:avLst/>
              </a:prstGeom>
              <a:noFill/>
            </p:spPr>
            <p:txBody>
              <a:bodyPr wrap="none" lIns="0" tIns="0" rIns="0" bIns="0" rtlCol="0">
                <a:spAutoFit/>
              </a:bodyPr>
              <a:lstStyle/>
              <a:p>
                <a14:m>
                  <m:oMath xmlns:m="http://schemas.openxmlformats.org/officeDocument/2006/math">
                    <m:r>
                      <a:rPr lang="en-US" sz="2000" b="0" i="1" smtClean="0">
                        <a:latin typeface="Cambria Math" panose="02040503050406030204" pitchFamily="18" charset="0"/>
                      </a:rPr>
                      <m:t>𝐹</m:t>
                    </m:r>
                    <m:r>
                      <a:rPr lang="en-US" sz="2000" b="0" i="1" smtClean="0">
                        <a:latin typeface="Cambria Math" panose="02040503050406030204" pitchFamily="18" charset="0"/>
                      </a:rPr>
                      <m:t>=</m:t>
                    </m:r>
                  </m:oMath>
                </a14:m>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𝐼</m:t>
                        </m:r>
                      </m:e>
                      <m:sub>
                        <m:r>
                          <a:rPr lang="en-US" sz="2000" i="1">
                            <a:latin typeface="Cambria Math" panose="02040503050406030204" pitchFamily="18" charset="0"/>
                          </a:rPr>
                          <m:t>1</m:t>
                        </m:r>
                      </m:sub>
                    </m:sSub>
                    <m:sSub>
                      <m:sSubPr>
                        <m:ctrlPr>
                          <a:rPr lang="en-US" sz="2000" i="1">
                            <a:latin typeface="Cambria Math" panose="02040503050406030204" pitchFamily="18" charset="0"/>
                          </a:rPr>
                        </m:ctrlPr>
                      </m:sSubPr>
                      <m:e>
                        <m:r>
                          <a:rPr lang="en-US" sz="2000" i="1">
                            <a:latin typeface="Cambria Math" panose="02040503050406030204" pitchFamily="18" charset="0"/>
                          </a:rPr>
                          <m:t>𝐵</m:t>
                        </m:r>
                      </m:e>
                      <m:sub>
                        <m:r>
                          <a:rPr lang="en-US" sz="2000" i="1">
                            <a:latin typeface="Cambria Math" panose="02040503050406030204" pitchFamily="18" charset="0"/>
                          </a:rPr>
                          <m:t>2</m:t>
                        </m:r>
                      </m:sub>
                    </m:sSub>
                    <m:r>
                      <a:rPr lang="en-US" sz="2000" i="1">
                        <a:latin typeface="Cambria Math" panose="02040503050406030204" pitchFamily="18" charset="0"/>
                      </a:rPr>
                      <m:t>𝐿</m:t>
                    </m:r>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𝐼</m:t>
                        </m:r>
                      </m:e>
                      <m:sub>
                        <m:r>
                          <a:rPr lang="en-US" sz="2000" i="1">
                            <a:latin typeface="Cambria Math" panose="02040503050406030204" pitchFamily="18" charset="0"/>
                          </a:rPr>
                          <m:t>1</m:t>
                        </m:r>
                      </m:sub>
                    </m:sSub>
                    <m:r>
                      <a:rPr lang="en-US" sz="2000" b="0" i="1" smtClean="0">
                        <a:latin typeface="Cambria Math" panose="02040503050406030204" pitchFamily="18" charset="0"/>
                      </a:rPr>
                      <m:t> </m:t>
                    </m:r>
                    <m:f>
                      <m:fPr>
                        <m:ctrlPr>
                          <a:rPr lang="en-US" sz="2000" b="0" i="1" smtClean="0">
                            <a:latin typeface="Cambria Math" panose="02040503050406030204" pitchFamily="18" charset="0"/>
                            <a:ea typeface="Cambria Math" panose="02040503050406030204" pitchFamily="18" charset="0"/>
                          </a:rPr>
                        </m:ctrlPr>
                      </m:fPr>
                      <m:num>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𝜇</m:t>
                            </m:r>
                          </m:e>
                          <m:sub>
                            <m:r>
                              <a:rPr lang="en-US" sz="2000" b="0" i="1" smtClean="0">
                                <a:latin typeface="Cambria Math" panose="02040503050406030204" pitchFamily="18" charset="0"/>
                              </a:rPr>
                              <m:t>0</m:t>
                            </m:r>
                          </m:sub>
                        </m:sSub>
                      </m:num>
                      <m:den>
                        <m:r>
                          <a:rPr lang="en-US" sz="2000" b="0" i="1" smtClean="0">
                            <a:latin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𝜋</m:t>
                        </m:r>
                      </m:den>
                    </m:f>
                    <m:r>
                      <a:rPr lang="en-US" sz="2000" b="0" i="1" smtClean="0">
                        <a:latin typeface="Cambria Math" panose="02040503050406030204" pitchFamily="18" charset="0"/>
                      </a:rPr>
                      <m:t> </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𝐼</m:t>
                            </m:r>
                          </m:e>
                          <m:sub>
                            <m:r>
                              <a:rPr lang="en-US" sz="2000" b="0" i="1" smtClean="0">
                                <a:latin typeface="Cambria Math" panose="02040503050406030204" pitchFamily="18" charset="0"/>
                              </a:rPr>
                              <m:t>2</m:t>
                            </m:r>
                          </m:sub>
                        </m:sSub>
                      </m:num>
                      <m:den>
                        <m:r>
                          <a:rPr lang="en-US" sz="2000" b="0" i="1" smtClean="0">
                            <a:latin typeface="Cambria Math" panose="02040503050406030204" pitchFamily="18" charset="0"/>
                          </a:rPr>
                          <m:t>𝑅</m:t>
                        </m:r>
                      </m:den>
                    </m:f>
                    <m:r>
                      <m:rPr>
                        <m:sty m:val="p"/>
                      </m:rPr>
                      <a:rPr lang="en-US" sz="2000" b="0" i="0" smtClean="0">
                        <a:latin typeface="Cambria Math" panose="02040503050406030204" pitchFamily="18" charset="0"/>
                      </a:rPr>
                      <m:t>L</m:t>
                    </m:r>
                  </m:oMath>
                </a14:m>
                <a:endParaRPr lang="en-US" sz="2000" dirty="0"/>
              </a:p>
            </p:txBody>
          </p:sp>
        </mc:Choice>
        <mc:Fallback xmlns="">
          <p:sp>
            <p:nvSpPr>
              <p:cNvPr id="11" name="TextBox 10">
                <a:extLst>
                  <a:ext uri="{FF2B5EF4-FFF2-40B4-BE49-F238E27FC236}">
                    <a16:creationId xmlns:a16="http://schemas.microsoft.com/office/drawing/2014/main" id="{A2784451-ABC2-7AAB-79A9-3533339A33E9}"/>
                  </a:ext>
                </a:extLst>
              </p:cNvPr>
              <p:cNvSpPr txBox="1">
                <a:spLocks noRot="1" noChangeAspect="1" noMove="1" noResize="1" noEditPoints="1" noAdjustHandles="1" noChangeArrowheads="1" noChangeShapeType="1" noTextEdit="1"/>
              </p:cNvSpPr>
              <p:nvPr/>
            </p:nvSpPr>
            <p:spPr>
              <a:xfrm>
                <a:off x="1017270" y="3592313"/>
                <a:ext cx="2412007" cy="437043"/>
              </a:xfrm>
              <a:prstGeom prst="rect">
                <a:avLst/>
              </a:prstGeom>
              <a:blipFill>
                <a:blip r:embed="rId7"/>
                <a:stretch>
                  <a:fillRect/>
                </a:stretch>
              </a:blipFill>
            </p:spPr>
            <p:txBody>
              <a:bodyPr/>
              <a:lstStyle/>
              <a:p>
                <a:r>
                  <a:rPr lang="en-US">
                    <a:noFill/>
                  </a:rPr>
                  <a:t> </a:t>
                </a:r>
              </a:p>
            </p:txBody>
          </p:sp>
        </mc:Fallback>
      </mc:AlternateContent>
      <p:sp>
        <p:nvSpPr>
          <p:cNvPr id="12" name="Slide Number Placeholder 11">
            <a:extLst>
              <a:ext uri="{FF2B5EF4-FFF2-40B4-BE49-F238E27FC236}">
                <a16:creationId xmlns:a16="http://schemas.microsoft.com/office/drawing/2014/main" id="{AA1D136C-2465-EEF8-BA7D-E54BED7BD6A6}"/>
              </a:ext>
            </a:extLst>
          </p:cNvPr>
          <p:cNvSpPr>
            <a:spLocks noGrp="1"/>
          </p:cNvSpPr>
          <p:nvPr>
            <p:ph type="sldNum" sz="quarter" idx="12"/>
          </p:nvPr>
        </p:nvSpPr>
        <p:spPr/>
        <p:txBody>
          <a:bodyPr/>
          <a:lstStyle/>
          <a:p>
            <a:fld id="{ADFA4485-E86D-437E-B4E8-8C05D7EEEFF7}" type="slidenum">
              <a:rPr lang="en-US" smtClean="0"/>
              <a:t>14</a:t>
            </a:fld>
            <a:endParaRPr lang="en-US"/>
          </a:p>
        </p:txBody>
      </p:sp>
    </p:spTree>
    <p:extLst>
      <p:ext uri="{BB962C8B-B14F-4D97-AF65-F5344CB8AC3E}">
        <p14:creationId xmlns:p14="http://schemas.microsoft.com/office/powerpoint/2010/main" val="6408178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12300</TotalTime>
  <Words>853</Words>
  <Application>Microsoft Macintosh PowerPoint</Application>
  <PresentationFormat>On-screen Show (4:3)</PresentationFormat>
  <Paragraphs>140</Paragraphs>
  <Slides>14</Slides>
  <Notes>13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proxima-nova</vt:lpstr>
      <vt:lpstr>Arial</vt:lpstr>
      <vt:lpstr>Calibri</vt:lpstr>
      <vt:lpstr>Cambria Math</vt:lpstr>
      <vt:lpstr>Symbol</vt:lpstr>
      <vt:lpstr>Wingdings</vt:lpstr>
      <vt:lpstr>Office Theme</vt:lpstr>
      <vt:lpstr>Equation</vt:lpstr>
      <vt:lpstr>Physics 221:  General Physics II Electricity, Magnetism, Optics and Modern Physics  Lecture 11: Magnetic interactions  Force on a moving charge  Examples: cyclotron, mass-spectrometer, auroras  Force on a current carrying wire  Diamagnetic, paramagnetic, ferromagnetic</vt:lpstr>
      <vt:lpstr>Magnetic field</vt:lpstr>
      <vt:lpstr>Magnetic force on moving charge</vt:lpstr>
      <vt:lpstr>PowerPoint Presentation</vt:lpstr>
      <vt:lpstr>Comparison with Electric Field</vt:lpstr>
      <vt:lpstr>PowerPoint Presentation</vt:lpstr>
      <vt:lpstr>PowerPoint Presentation</vt:lpstr>
      <vt:lpstr>PowerPoint Presentation</vt:lpstr>
      <vt:lpstr>PowerPoint Presentation</vt:lpstr>
      <vt:lpstr>PowerPoint Presentation</vt:lpstr>
      <vt:lpstr>PowerPoint Presentation</vt:lpstr>
      <vt:lpstr>Force on a current carrying wire</vt:lpstr>
      <vt:lpstr>Force on a current carrying wire</vt:lpstr>
      <vt:lpstr>Force on Two Current Carrying Wires</vt:lpstr>
    </vt:vector>
  </TitlesOfParts>
  <Company>Purdue University Department of Physics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 24100 – Electricity &amp; Optics</dc:title>
  <dc:creator>Matthew Jones</dc:creator>
  <cp:lastModifiedBy>Shengwang Du</cp:lastModifiedBy>
  <cp:revision>452</cp:revision>
  <cp:lastPrinted>2018-02-16T16:46:48Z</cp:lastPrinted>
  <dcterms:created xsi:type="dcterms:W3CDTF">2012-08-19T17:22:10Z</dcterms:created>
  <dcterms:modified xsi:type="dcterms:W3CDTF">2026-10-04T18:03:15Z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2025-10-05T13:58:19Z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8b7cdf20-0e0c-4c50-8b94-bbc23808c413</vt:lpwstr>
  </property>
  <property fmtid="{D5CDD505-2E9C-101B-9397-08002B2CF9AE}" pid="8" name="MSIP_Label_4044bd30-2ed7-4c9d-9d12-46200872a97b_ContentBits">
    <vt:lpwstr>0</vt:lpwstr>
  </property>
  <property fmtid="{D5CDD505-2E9C-101B-9397-08002B2CF9AE}" pid="9" name="MSIP_Label_4044bd30-2ed7-4c9d-9d12-46200872a97b_Tag">
    <vt:lpwstr>10, 3, 0, 1</vt:lpwstr>
  </property>
</Properties>
</file>